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5" r:id="rId3"/>
  </p:sldMasterIdLst>
  <p:notesMasterIdLst>
    <p:notesMasterId r:id="rId24"/>
  </p:notesMasterIdLst>
  <p:handoutMasterIdLst>
    <p:handoutMasterId r:id="rId25"/>
  </p:handoutMasterIdLst>
  <p:sldIdLst>
    <p:sldId id="595" r:id="rId4"/>
    <p:sldId id="287" r:id="rId5"/>
    <p:sldId id="345" r:id="rId6"/>
    <p:sldId id="561" r:id="rId7"/>
    <p:sldId id="655" r:id="rId8"/>
    <p:sldId id="593" r:id="rId9"/>
    <p:sldId id="601" r:id="rId10"/>
    <p:sldId id="301" r:id="rId11"/>
    <p:sldId id="590" r:id="rId12"/>
    <p:sldId id="654" r:id="rId13"/>
    <p:sldId id="608" r:id="rId14"/>
    <p:sldId id="609" r:id="rId15"/>
    <p:sldId id="610" r:id="rId16"/>
    <p:sldId id="612" r:id="rId17"/>
    <p:sldId id="613" r:id="rId18"/>
    <p:sldId id="376" r:id="rId19"/>
    <p:sldId id="377" r:id="rId20"/>
    <p:sldId id="378" r:id="rId21"/>
    <p:sldId id="607" r:id="rId22"/>
    <p:sldId id="653" r:id="rId23"/>
  </p:sldIdLst>
  <p:sldSz cx="9144000" cy="6858000" type="screen4x3"/>
  <p:notesSz cx="6997700" cy="9283700"/>
  <p:custDataLst>
    <p:tags r:id="rId26"/>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 Chadwick"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showPr>
  <p:clrMru>
    <a:srgbClr val="00CC00"/>
    <a:srgbClr val="009900"/>
    <a:srgbClr val="008000"/>
    <a:srgbClr val="00457E"/>
    <a:srgbClr val="668FB2"/>
    <a:srgbClr val="990099"/>
    <a:srgbClr val="001346"/>
    <a:srgbClr val="002C5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40" autoAdjust="0"/>
    <p:restoredTop sz="88087" autoAdjust="0"/>
  </p:normalViewPr>
  <p:slideViewPr>
    <p:cSldViewPr>
      <p:cViewPr>
        <p:scale>
          <a:sx n="50" d="100"/>
          <a:sy n="50" d="100"/>
        </p:scale>
        <p:origin x="-1710" y="-3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548"/>
    </p:cViewPr>
  </p:sorterViewPr>
  <p:notesViewPr>
    <p:cSldViewPr>
      <p:cViewPr>
        <p:scale>
          <a:sx n="100" d="100"/>
          <a:sy n="100" d="100"/>
        </p:scale>
        <p:origin x="-828" y="786"/>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3031" tIns="46516" rIns="93031" bIns="46516"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63988" y="0"/>
            <a:ext cx="3032125" cy="463550"/>
          </a:xfrm>
          <a:prstGeom prst="rect">
            <a:avLst/>
          </a:prstGeom>
        </p:spPr>
        <p:txBody>
          <a:bodyPr vert="horz" lIns="93031" tIns="46516" rIns="93031" bIns="46516" rtlCol="0"/>
          <a:lstStyle>
            <a:lvl1pPr algn="r" fontAlgn="auto">
              <a:spcBef>
                <a:spcPts val="0"/>
              </a:spcBef>
              <a:spcAft>
                <a:spcPts val="0"/>
              </a:spcAft>
              <a:defRPr sz="1200">
                <a:latin typeface="+mn-lt"/>
              </a:defRPr>
            </a:lvl1pPr>
          </a:lstStyle>
          <a:p>
            <a:pPr>
              <a:defRPr/>
            </a:pPr>
            <a:fld id="{D3B6CD9F-D677-4432-932B-69DE5A89388B}" type="datetimeFigureOut">
              <a:rPr lang="en-US"/>
              <a:pPr>
                <a:defRPr/>
              </a:pPr>
              <a:t>2/13/2012</a:t>
            </a:fld>
            <a:endParaRPr lang="en-US"/>
          </a:p>
        </p:txBody>
      </p:sp>
      <p:sp>
        <p:nvSpPr>
          <p:cNvPr id="4" name="Footer Placeholder 3"/>
          <p:cNvSpPr>
            <a:spLocks noGrp="1"/>
          </p:cNvSpPr>
          <p:nvPr>
            <p:ph type="ftr" sz="quarter" idx="2"/>
          </p:nvPr>
        </p:nvSpPr>
        <p:spPr>
          <a:xfrm>
            <a:off x="0" y="8818563"/>
            <a:ext cx="3032125" cy="463550"/>
          </a:xfrm>
          <a:prstGeom prst="rect">
            <a:avLst/>
          </a:prstGeom>
        </p:spPr>
        <p:txBody>
          <a:bodyPr vert="horz" lIns="93031" tIns="46516" rIns="93031" bIns="46516"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63988" y="8818563"/>
            <a:ext cx="3032125" cy="463550"/>
          </a:xfrm>
          <a:prstGeom prst="rect">
            <a:avLst/>
          </a:prstGeom>
        </p:spPr>
        <p:txBody>
          <a:bodyPr vert="horz" lIns="93031" tIns="46516" rIns="93031" bIns="46516" rtlCol="0" anchor="b"/>
          <a:lstStyle>
            <a:lvl1pPr algn="r" fontAlgn="auto">
              <a:spcBef>
                <a:spcPts val="0"/>
              </a:spcBef>
              <a:spcAft>
                <a:spcPts val="0"/>
              </a:spcAft>
              <a:defRPr sz="1200">
                <a:latin typeface="+mn-lt"/>
              </a:defRPr>
            </a:lvl1pPr>
          </a:lstStyle>
          <a:p>
            <a:pPr>
              <a:defRPr/>
            </a:pPr>
            <a:fld id="{19C24D1E-59B2-41EC-A109-6A9C8B5DC7F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3031" tIns="46516" rIns="93031" bIns="46516"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63988" y="0"/>
            <a:ext cx="3032125" cy="463550"/>
          </a:xfrm>
          <a:prstGeom prst="rect">
            <a:avLst/>
          </a:prstGeom>
        </p:spPr>
        <p:txBody>
          <a:bodyPr vert="horz" lIns="93031" tIns="46516" rIns="93031" bIns="46516" rtlCol="0"/>
          <a:lstStyle>
            <a:lvl1pPr algn="r" fontAlgn="auto">
              <a:spcBef>
                <a:spcPts val="0"/>
              </a:spcBef>
              <a:spcAft>
                <a:spcPts val="0"/>
              </a:spcAft>
              <a:defRPr sz="1200">
                <a:latin typeface="+mn-lt"/>
              </a:defRPr>
            </a:lvl1pPr>
          </a:lstStyle>
          <a:p>
            <a:pPr>
              <a:defRPr/>
            </a:pPr>
            <a:fld id="{BF47E57B-A6E3-43FB-8FC3-FC56C0BD24B3}" type="datetimeFigureOut">
              <a:rPr lang="en-US"/>
              <a:pPr>
                <a:defRPr/>
              </a:pPr>
              <a:t>2/13/2012</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pPr lvl="0"/>
            <a:endParaRPr lang="en-US" noProof="0"/>
          </a:p>
        </p:txBody>
      </p:sp>
      <p:sp>
        <p:nvSpPr>
          <p:cNvPr id="5" name="Notes Placeholder 4"/>
          <p:cNvSpPr>
            <a:spLocks noGrp="1"/>
          </p:cNvSpPr>
          <p:nvPr>
            <p:ph type="body" sz="quarter" idx="3"/>
          </p:nvPr>
        </p:nvSpPr>
        <p:spPr>
          <a:xfrm>
            <a:off x="700088" y="4410075"/>
            <a:ext cx="5597525" cy="4176713"/>
          </a:xfrm>
          <a:prstGeom prst="rect">
            <a:avLst/>
          </a:prstGeom>
        </p:spPr>
        <p:txBody>
          <a:bodyPr vert="horz" lIns="93031" tIns="46516" rIns="93031" bIns="4651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8563"/>
            <a:ext cx="3032125" cy="463550"/>
          </a:xfrm>
          <a:prstGeom prst="rect">
            <a:avLst/>
          </a:prstGeom>
        </p:spPr>
        <p:txBody>
          <a:bodyPr vert="horz" lIns="93031" tIns="46516" rIns="93031" bIns="46516"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63988" y="8818563"/>
            <a:ext cx="3032125" cy="463550"/>
          </a:xfrm>
          <a:prstGeom prst="rect">
            <a:avLst/>
          </a:prstGeom>
        </p:spPr>
        <p:txBody>
          <a:bodyPr vert="horz" lIns="93031" tIns="46516" rIns="93031" bIns="46516" rtlCol="0" anchor="b"/>
          <a:lstStyle>
            <a:lvl1pPr algn="r" fontAlgn="auto">
              <a:spcBef>
                <a:spcPts val="0"/>
              </a:spcBef>
              <a:spcAft>
                <a:spcPts val="0"/>
              </a:spcAft>
              <a:defRPr sz="1200">
                <a:latin typeface="+mn-lt"/>
              </a:defRPr>
            </a:lvl1pPr>
          </a:lstStyle>
          <a:p>
            <a:pPr>
              <a:defRPr/>
            </a:pPr>
            <a:fld id="{9AE25AE1-853C-4EC9-8CA2-F349DC546F7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ncpublicschools.org/acre/standard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roject2061.org/"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65666C-0808-45C6-A478-2EDE2D55033C}" type="slidenum">
              <a:rPr lang="en-US"/>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showed the Kids first and then the adults.</a:t>
            </a:r>
            <a:endParaRPr lang="en-US" dirty="0"/>
          </a:p>
        </p:txBody>
      </p:sp>
      <p:sp>
        <p:nvSpPr>
          <p:cNvPr id="4" name="Slide Number Placeholder 3"/>
          <p:cNvSpPr>
            <a:spLocks noGrp="1"/>
          </p:cNvSpPr>
          <p:nvPr>
            <p:ph type="sldNum" sz="quarter" idx="10"/>
          </p:nvPr>
        </p:nvSpPr>
        <p:spPr/>
        <p:txBody>
          <a:bodyPr/>
          <a:lstStyle/>
          <a:p>
            <a:pPr>
              <a:defRPr/>
            </a:pPr>
            <a:fld id="{9AE25AE1-853C-4EC9-8CA2-F349DC546F7A}"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8F8536-CC8A-4346-A147-12C6690CB08B}" type="slidenum">
              <a:rPr lang="en-US"/>
              <a:pPr fontAlgn="base">
                <a:spcBef>
                  <a:spcPct val="0"/>
                </a:spcBef>
                <a:spcAft>
                  <a:spcPct val="0"/>
                </a:spcAft>
                <a:defRPr/>
              </a:pPr>
              <a:t>11</a:t>
            </a:fld>
            <a:endParaRPr lang="en-US"/>
          </a:p>
        </p:txBody>
      </p:sp>
      <p:sp>
        <p:nvSpPr>
          <p:cNvPr id="60418" name="Rectangle 7"/>
          <p:cNvSpPr txBox="1">
            <a:spLocks noGrp="1" noChangeArrowheads="1"/>
          </p:cNvSpPr>
          <p:nvPr/>
        </p:nvSpPr>
        <p:spPr bwMode="auto">
          <a:xfrm>
            <a:off x="3963988" y="8818563"/>
            <a:ext cx="3032125" cy="463550"/>
          </a:xfrm>
          <a:prstGeom prst="rect">
            <a:avLst/>
          </a:prstGeom>
          <a:noFill/>
          <a:ln w="9525">
            <a:noFill/>
            <a:miter lim="800000"/>
            <a:headEnd/>
            <a:tailEnd/>
          </a:ln>
        </p:spPr>
        <p:txBody>
          <a:bodyPr lIns="92542" tIns="46269" rIns="92542" bIns="46269" anchor="b"/>
          <a:lstStyle/>
          <a:p>
            <a:pPr algn="r" defTabSz="923925"/>
            <a:fld id="{5B60730D-75FC-4968-A083-9791076E342B}" type="slidenum">
              <a:rPr lang="en-US" sz="1200">
                <a:latin typeface="Calibri" pitchFamily="34" charset="0"/>
              </a:rPr>
              <a:pPr algn="r" defTabSz="923925"/>
              <a:t>11</a:t>
            </a:fld>
            <a:endParaRPr lang="en-US" sz="1200">
              <a:latin typeface="Calibri" pitchFamily="34" charset="0"/>
            </a:endParaRPr>
          </a:p>
        </p:txBody>
      </p:sp>
      <p:sp>
        <p:nvSpPr>
          <p:cNvPr id="60419" name="Rectangle 2"/>
          <p:cNvSpPr>
            <a:spLocks noGrp="1" noRot="1" noChangeAspect="1" noChangeArrowheads="1" noTextEdit="1"/>
          </p:cNvSpPr>
          <p:nvPr>
            <p:ph type="sldImg"/>
          </p:nvPr>
        </p:nvSpPr>
        <p:spPr bwMode="auto">
          <a:xfrm>
            <a:off x="1181100" y="696913"/>
            <a:ext cx="4637088" cy="3479800"/>
          </a:xfrm>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lIns="92763" tIns="46381" rIns="92763" bIns="46381" numCol="1" anchor="t" anchorCtr="0" compatLnSpc="1">
            <a:prstTxWarp prst="textNoShape">
              <a:avLst/>
            </a:prstTxWarp>
          </a:bodyPr>
          <a:lstStyle/>
          <a:p>
            <a:pPr eaLnBrk="1" hangingPunct="1">
              <a:spcBef>
                <a:spcPct val="0"/>
              </a:spcBef>
            </a:pPr>
            <a:r>
              <a:rPr lang="en-US" i="1" smtClean="0"/>
              <a:t>The standards are based on three domains of science: physical, earth and life sciences. Within these 3 domains there are 10 topic strands. Refer to the Anchors Cube in your National Standards file on your cd. </a:t>
            </a:r>
          </a:p>
          <a:p>
            <a:pPr eaLnBrk="1" hangingPunct="1">
              <a:spcBef>
                <a:spcPct val="0"/>
              </a:spcBef>
              <a:buFontTx/>
              <a:buChar char="•"/>
            </a:pPr>
            <a:r>
              <a:rPr lang="en-US" i="1" smtClean="0"/>
              <a:t>Physical Sciences  - Forces and Motion; Matter: Properties and Change; Energy: Conservation and Transfer; Interactions of Matter &amp; Energy (Chemistry and Physics only)</a:t>
            </a:r>
          </a:p>
          <a:p>
            <a:pPr eaLnBrk="1" hangingPunct="1">
              <a:spcBef>
                <a:spcPct val="0"/>
              </a:spcBef>
              <a:buFontTx/>
              <a:buChar char="•"/>
            </a:pPr>
            <a:r>
              <a:rPr lang="en-US" i="1" smtClean="0"/>
              <a:t>Earth Sciences – Earth in the Universe; Earth: Systems, Structures and Processes; Earth History</a:t>
            </a:r>
          </a:p>
          <a:p>
            <a:pPr eaLnBrk="1" hangingPunct="1">
              <a:spcBef>
                <a:spcPct val="0"/>
              </a:spcBef>
              <a:buFontTx/>
              <a:buChar char="•"/>
            </a:pPr>
            <a:r>
              <a:rPr lang="en-US" i="1" smtClean="0"/>
              <a:t>Life Sciences – Structures and Functions of Living Organisms; Ecosystems; Evolution and Genetics; Molecular Biology</a:t>
            </a:r>
          </a:p>
          <a:p>
            <a:pPr eaLnBrk="1" hangingPunct="1">
              <a:spcBef>
                <a:spcPct val="0"/>
              </a:spcBef>
              <a:buFontTx/>
              <a:buChar char="•"/>
            </a:pPr>
            <a:endParaRPr lang="en-US" i="1" smtClean="0"/>
          </a:p>
          <a:p>
            <a:pPr eaLnBrk="1" hangingPunct="1">
              <a:spcBef>
                <a:spcPct val="0"/>
              </a:spcBef>
            </a:pPr>
            <a:r>
              <a:rPr lang="en-US" i="1" smtClean="0"/>
              <a:t>Within these topic strands essential standards are mastered as students engage in a vertical progression of steps along the K-12 journey in science education.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7E5E0B-B348-43A2-893C-586135A33EED}" type="slidenum">
              <a:rPr lang="en-US"/>
              <a:pPr fontAlgn="base">
                <a:spcBef>
                  <a:spcPct val="0"/>
                </a:spcBef>
                <a:spcAft>
                  <a:spcPct val="0"/>
                </a:spcAft>
                <a:defRPr/>
              </a:pPr>
              <a:t>12</a:t>
            </a:fld>
            <a:endParaRPr lang="en-US"/>
          </a:p>
        </p:txBody>
      </p:sp>
      <p:sp>
        <p:nvSpPr>
          <p:cNvPr id="62466" name="Rectangle 2"/>
          <p:cNvSpPr>
            <a:spLocks noGrp="1" noRot="1" noChangeAspect="1" noChangeArrowheads="1" noTextEdit="1"/>
          </p:cNvSpPr>
          <p:nvPr>
            <p:ph type="sldImg"/>
          </p:nvPr>
        </p:nvSpPr>
        <p:spPr bwMode="auto">
          <a:xfrm>
            <a:off x="1181100" y="696913"/>
            <a:ext cx="4637088" cy="3479800"/>
          </a:xfrm>
          <a:noFill/>
          <a:ln>
            <a:solidFill>
              <a:srgbClr val="000000"/>
            </a:solidFill>
            <a:miter lim="800000"/>
            <a:headEnd/>
            <a:tailEnd/>
          </a:ln>
        </p:spPr>
      </p:sp>
      <p:sp>
        <p:nvSpPr>
          <p:cNvPr id="62467" name="Rectangle 3"/>
          <p:cNvSpPr>
            <a:spLocks noGrp="1" noChangeArrowheads="1"/>
          </p:cNvSpPr>
          <p:nvPr>
            <p:ph type="body" idx="1"/>
          </p:nvPr>
        </p:nvSpPr>
        <p:spPr bwMode="auto">
          <a:xfrm>
            <a:off x="1068388" y="4419600"/>
            <a:ext cx="4886325" cy="4176713"/>
          </a:xfrm>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B2DB53-107F-4296-89F5-0733548D6047}" type="slidenum">
              <a:rPr lang="en-US"/>
              <a:pPr fontAlgn="base">
                <a:spcBef>
                  <a:spcPct val="0"/>
                </a:spcBef>
                <a:spcAft>
                  <a:spcPct val="0"/>
                </a:spcAft>
                <a:defRPr/>
              </a:pPr>
              <a:t>13</a:t>
            </a:fld>
            <a:endParaRPr lang="en-US"/>
          </a:p>
        </p:txBody>
      </p:sp>
      <p:sp>
        <p:nvSpPr>
          <p:cNvPr id="64514" name="Rectangle 2"/>
          <p:cNvSpPr>
            <a:spLocks noGrp="1" noRot="1" noChangeAspect="1" noChangeArrowheads="1" noTextEdit="1"/>
          </p:cNvSpPr>
          <p:nvPr>
            <p:ph type="sldImg"/>
          </p:nvPr>
        </p:nvSpPr>
        <p:spPr bwMode="auto">
          <a:xfrm>
            <a:off x="1181100" y="696913"/>
            <a:ext cx="4637088" cy="3479800"/>
          </a:xfrm>
          <a:noFill/>
          <a:ln>
            <a:solidFill>
              <a:srgbClr val="000000"/>
            </a:solidFill>
            <a:miter lim="800000"/>
            <a:headEnd/>
            <a:tailEnd/>
          </a:ln>
        </p:spPr>
      </p:sp>
      <p:sp>
        <p:nvSpPr>
          <p:cNvPr id="64515" name="Rectangle 3"/>
          <p:cNvSpPr>
            <a:spLocks noGrp="1" noChangeArrowheads="1"/>
          </p:cNvSpPr>
          <p:nvPr>
            <p:ph type="body" idx="1"/>
          </p:nvPr>
        </p:nvSpPr>
        <p:spPr bwMode="auto">
          <a:xfrm>
            <a:off x="1068388" y="4419600"/>
            <a:ext cx="4886325" cy="4176713"/>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DE81A2-EDAB-4A83-8345-F41DF6B23027}" type="slidenum">
              <a:rPr lang="en-US"/>
              <a:pPr fontAlgn="base">
                <a:spcBef>
                  <a:spcPct val="0"/>
                </a:spcBef>
                <a:spcAft>
                  <a:spcPct val="0"/>
                </a:spcAft>
                <a:defRPr/>
              </a:pPr>
              <a:t>14</a:t>
            </a:fld>
            <a:endParaRPr lang="en-US"/>
          </a:p>
        </p:txBody>
      </p:sp>
      <p:sp>
        <p:nvSpPr>
          <p:cNvPr id="66562" name="Rectangle 2"/>
          <p:cNvSpPr>
            <a:spLocks noGrp="1" noRot="1" noChangeAspect="1" noChangeArrowheads="1" noTextEdit="1"/>
          </p:cNvSpPr>
          <p:nvPr>
            <p:ph type="sldImg"/>
          </p:nvPr>
        </p:nvSpPr>
        <p:spPr bwMode="auto">
          <a:xfrm>
            <a:off x="1181100" y="696913"/>
            <a:ext cx="4637088" cy="3479800"/>
          </a:xfrm>
          <a:noFill/>
          <a:ln>
            <a:solidFill>
              <a:srgbClr val="000000"/>
            </a:solidFill>
            <a:miter lim="800000"/>
            <a:headEnd/>
            <a:tailEnd/>
          </a:ln>
        </p:spPr>
      </p:sp>
      <p:sp>
        <p:nvSpPr>
          <p:cNvPr id="66563" name="Rectangle 3"/>
          <p:cNvSpPr>
            <a:spLocks noGrp="1" noChangeArrowheads="1"/>
          </p:cNvSpPr>
          <p:nvPr>
            <p:ph type="body" idx="1"/>
          </p:nvPr>
        </p:nvSpPr>
        <p:spPr bwMode="auto">
          <a:xfrm>
            <a:off x="1068388" y="4419600"/>
            <a:ext cx="4886325" cy="4176713"/>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D5F9C1-45D1-4325-BC3E-886E033D103C}" type="slidenum">
              <a:rPr lang="en-US"/>
              <a:pPr fontAlgn="base">
                <a:spcBef>
                  <a:spcPct val="0"/>
                </a:spcBef>
                <a:spcAft>
                  <a:spcPct val="0"/>
                </a:spcAft>
                <a:defRPr/>
              </a:pPr>
              <a:t>15</a:t>
            </a:fld>
            <a:endParaRPr lang="en-US"/>
          </a:p>
        </p:txBody>
      </p:sp>
      <p:sp>
        <p:nvSpPr>
          <p:cNvPr id="686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9075" name="Rectangle 3"/>
          <p:cNvSpPr>
            <a:spLocks noGrp="1" noChangeArrowheads="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dirty="0" smtClean="0"/>
              <a:t>Participants may have time to look at the maps, but reserve whole group discussion until they have compared this map to the Atlas maps and review research narratives.</a:t>
            </a:r>
          </a:p>
          <a:p>
            <a:pPr eaLnBrk="1" hangingPunct="1">
              <a:spcBef>
                <a:spcPct val="0"/>
              </a:spcBef>
              <a:defRPr/>
            </a:pPr>
            <a:r>
              <a:rPr lang="en-US" dirty="0" smtClean="0"/>
              <a:t>Resources Available for review:</a:t>
            </a:r>
          </a:p>
          <a:p>
            <a:pPr marL="228600" indent="-228600" eaLnBrk="1" hangingPunct="1">
              <a:spcBef>
                <a:spcPct val="0"/>
              </a:spcBef>
              <a:buFontTx/>
              <a:buAutoNum type="alphaUcPeriod"/>
              <a:defRPr/>
            </a:pPr>
            <a:r>
              <a:rPr lang="en-US" dirty="0" smtClean="0"/>
              <a:t>Flow of Energy Strand Maps from Atlas (pp. 77/79)</a:t>
            </a:r>
          </a:p>
          <a:p>
            <a:pPr marL="228600" indent="-228600" eaLnBrk="1" hangingPunct="1">
              <a:spcBef>
                <a:spcPct val="0"/>
              </a:spcBef>
              <a:buFontTx/>
              <a:buAutoNum type="alphaUcPeriod"/>
              <a:defRPr/>
            </a:pPr>
            <a:r>
              <a:rPr lang="en-US" dirty="0" smtClean="0"/>
              <a:t>Flow of Energy Assessment Learning Progressions</a:t>
            </a:r>
          </a:p>
          <a:p>
            <a:pPr marL="228600" indent="-228600" eaLnBrk="1" hangingPunct="1">
              <a:spcBef>
                <a:spcPct val="0"/>
              </a:spcBef>
              <a:buFontTx/>
              <a:buAutoNum type="alphaUcPeriod"/>
              <a:defRPr/>
            </a:pPr>
            <a:r>
              <a:rPr lang="en-US" dirty="0" smtClean="0"/>
              <a:t>AAAS Project 2061 Narrative www.project2061.org </a:t>
            </a:r>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a:p>
            <a:pPr eaLnBrk="1" hangingPunct="1">
              <a:spcBef>
                <a:spcPct val="0"/>
              </a:spcBef>
              <a:defRPr/>
            </a:pP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161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smtClean="0">
                <a:latin typeface="Arial" pitchFamily="34" charset="0"/>
                <a:cs typeface="Arial" pitchFamily="34" charset="0"/>
              </a:rPr>
              <a:t>The crosswalk documents show a side-by-side comparison of the 2004 and the 2009 standards.  This document is useful to identify content that has shifted grade levels or have been omitted.  You may also use this document to determine implications for future professional development needs that your teachers may have as a result of changes in the standards. </a:t>
            </a:r>
            <a:r>
              <a:rPr lang="en-US" sz="1100" smtClean="0">
                <a:latin typeface="Arial" pitchFamily="34" charset="0"/>
                <a:cs typeface="Arial" pitchFamily="34" charset="0"/>
                <a:hlinkClick r:id="rId3"/>
              </a:rPr>
              <a:t>www.ncpublicschools.org/acre/standards</a:t>
            </a:r>
            <a:r>
              <a:rPr lang="en-US" sz="1100" smtClean="0">
                <a:latin typeface="Arial" pitchFamily="34" charset="0"/>
                <a:cs typeface="Arial" pitchFamily="34" charset="0"/>
              </a:rPr>
              <a:t> </a:t>
            </a:r>
          </a:p>
          <a:p>
            <a:pPr eaLnBrk="1" hangingPunct="1">
              <a:spcBef>
                <a:spcPct val="0"/>
              </a:spcBef>
            </a:pPr>
            <a:endParaRPr lang="en-US" sz="1100" smtClean="0">
              <a:latin typeface="Arial" pitchFamily="34" charset="0"/>
              <a:cs typeface="Arial" pitchFamily="34" charset="0"/>
            </a:endParaRPr>
          </a:p>
          <a:p>
            <a:pPr eaLnBrk="1" hangingPunct="1">
              <a:spcBef>
                <a:spcPct val="0"/>
              </a:spcBef>
            </a:pPr>
            <a:r>
              <a:rPr lang="en-US" sz="1100" smtClean="0">
                <a:latin typeface="Arial" pitchFamily="34" charset="0"/>
                <a:cs typeface="Arial" pitchFamily="34" charset="0"/>
              </a:rPr>
              <a:t>THIS ONE IS K-5</a:t>
            </a:r>
          </a:p>
          <a:p>
            <a:pPr eaLnBrk="1" hangingPunct="1">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366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unpacked content document provides a more detailed explanation of the intent of the clarifying objectives. You may also find statements that put limitations on the standards to ensure that the focus and clarity of the standards are maintained.</a:t>
            </a:r>
          </a:p>
          <a:p>
            <a:pPr eaLnBrk="1" hangingPunct="1">
              <a:spcBef>
                <a:spcPct val="0"/>
              </a:spcBef>
            </a:pPr>
            <a:endParaRPr lang="en-US" smtClean="0"/>
          </a:p>
          <a:p>
            <a:pPr eaLnBrk="1" hangingPunct="1">
              <a:spcBef>
                <a:spcPct val="0"/>
              </a:spcBef>
            </a:pPr>
            <a:r>
              <a:rPr lang="en-US" smtClean="0"/>
              <a:t>THIS ONE IS K-5</a:t>
            </a:r>
          </a:p>
          <a:p>
            <a:pPr eaLnBrk="1" hangingPunct="1">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57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assessment prototypes serve as formative assessment guides for the clarifying objectives.  These items are not intended to be all inclusive of the range of assessments that may appear on the State’s summative assessment; however, they may be considered as guidance for performance tasks for students.  These will be available</a:t>
            </a:r>
            <a:r>
              <a:rPr lang="en-US" baseline="0" dirty="0" smtClean="0"/>
              <a:t> on DPIs web-site.  Not currently </a:t>
            </a:r>
            <a:r>
              <a:rPr lang="en-US" baseline="0" smtClean="0"/>
              <a:t>located there.</a:t>
            </a:r>
            <a:endParaRPr lang="en-US" dirty="0" smtClean="0"/>
          </a:p>
          <a:p>
            <a:pPr eaLnBrk="1" hangingPunct="1">
              <a:spcBef>
                <a:spcPct val="0"/>
              </a:spcBef>
            </a:pPr>
            <a:endParaRPr lang="en-US" dirty="0" smtClean="0"/>
          </a:p>
          <a:p>
            <a:pPr eaLnBrk="1" hangingPunct="1">
              <a:spcBef>
                <a:spcPct val="0"/>
              </a:spcBef>
            </a:pPr>
            <a:r>
              <a:rPr lang="en-US" dirty="0" smtClean="0"/>
              <a:t>THIS ONE IS K-5</a:t>
            </a:r>
          </a:p>
          <a:p>
            <a:pPr eaLnBrk="1" hangingPunct="1">
              <a:spcBef>
                <a:spcPct val="0"/>
              </a:spcBef>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Slide Image Placeholder 1"/>
          <p:cNvSpPr>
            <a:spLocks noGrp="1" noRot="1" noChangeAspect="1"/>
          </p:cNvSpPr>
          <p:nvPr>
            <p:ph type="sldImg"/>
          </p:nvPr>
        </p:nvSpPr>
        <p:spPr bwMode="auto">
          <a:noFill/>
          <a:ln>
            <a:solidFill>
              <a:srgbClr val="000000"/>
            </a:solidFill>
            <a:miter lim="800000"/>
            <a:headEnd/>
            <a:tailEnd/>
          </a:ln>
        </p:spPr>
      </p:sp>
      <p:sp>
        <p:nvSpPr>
          <p:cNvPr id="12185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smtClean="0">
                <a:latin typeface="Arial" pitchFamily="34" charset="0"/>
                <a:cs typeface="Arial" pitchFamily="34" charset="0"/>
              </a:rPr>
              <a:t> Please take 10 minutes to reflect and generate a list of 3 ideas as described in the shapes and use the last 10 minutes before lunch to share with your group. </a:t>
            </a:r>
          </a:p>
        </p:txBody>
      </p:sp>
      <p:sp>
        <p:nvSpPr>
          <p:cNvPr id="4" name="Slide Number Placeholder 3"/>
          <p:cNvSpPr>
            <a:spLocks noGrp="1"/>
          </p:cNvSpPr>
          <p:nvPr>
            <p:ph type="sldNum" sz="quarter" idx="5"/>
          </p:nvPr>
        </p:nvSpPr>
        <p:spPr/>
        <p:txBody>
          <a:bodyPr/>
          <a:lstStyle/>
          <a:p>
            <a:pPr>
              <a:defRPr/>
            </a:pPr>
            <a:fld id="{8000000A-5459-486A-B667-868AE167CBE2}"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xfrm>
            <a:off x="933450" y="4410075"/>
            <a:ext cx="5461000" cy="4575175"/>
          </a:xfrm>
          <a:noFill/>
        </p:spPr>
        <p:txBody>
          <a:bodyPr wrap="square" numCol="1" anchor="t" anchorCtr="0" compatLnSpc="1">
            <a:prstTxWarp prst="textNoShape">
              <a:avLst/>
            </a:prstTxWarp>
          </a:bodyPr>
          <a:lstStyle/>
          <a:p>
            <a:pPr eaLnBrk="1" hangingPunct="1">
              <a:spcBef>
                <a:spcPct val="0"/>
              </a:spcBef>
            </a:pPr>
            <a:endParaRPr lang="en-US" sz="1100" b="1" i="1" smtClean="0">
              <a:latin typeface="Arial" pitchFamily="34" charset="0"/>
              <a:cs typeface="Arial" pitchFamily="34" charset="0"/>
            </a:endParaRPr>
          </a:p>
          <a:p>
            <a:pPr eaLnBrk="1" hangingPunct="1">
              <a:spcBef>
                <a:spcPct val="0"/>
              </a:spcBef>
            </a:pPr>
            <a:r>
              <a:rPr lang="en-US" sz="1100" smtClean="0">
                <a:latin typeface="Arial" pitchFamily="34" charset="0"/>
                <a:cs typeface="Arial" pitchFamily="34" charset="0"/>
              </a:rPr>
              <a:t> </a:t>
            </a:r>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61AEE4-25F8-4624-B0EA-25D397263A4F}"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7" name="Slide Image Placeholder 1"/>
          <p:cNvSpPr>
            <a:spLocks noGrp="1" noRot="1" noChangeAspect="1"/>
          </p:cNvSpPr>
          <p:nvPr>
            <p:ph type="sldImg"/>
          </p:nvPr>
        </p:nvSpPr>
        <p:spPr bwMode="auto">
          <a:noFill/>
          <a:ln>
            <a:solidFill>
              <a:srgbClr val="000000"/>
            </a:solidFill>
            <a:miter lim="800000"/>
            <a:headEnd/>
            <a:tailEnd/>
          </a:ln>
        </p:spPr>
      </p:sp>
      <p:sp>
        <p:nvSpPr>
          <p:cNvPr id="326658" name="Notes Placeholder 2"/>
          <p:cNvSpPr>
            <a:spLocks noGrp="1"/>
          </p:cNvSpPr>
          <p:nvPr>
            <p:ph type="body" idx="1"/>
          </p:nvPr>
        </p:nvSpPr>
        <p:spPr bwMode="auto">
          <a:xfrm>
            <a:off x="679450" y="4413250"/>
            <a:ext cx="5597525" cy="4178300"/>
          </a:xfrm>
          <a:noFill/>
        </p:spPr>
        <p:txBody>
          <a:bodyPr wrap="square" numCol="1" anchor="t" anchorCtr="0" compatLnSpc="1">
            <a:prstTxWarp prst="textNoShape">
              <a:avLst/>
            </a:prstTxWarp>
          </a:bodyPr>
          <a:lstStyle/>
          <a:p>
            <a:endParaRPr lang="en-US" b="1" smtClean="0">
              <a:latin typeface="Arial" pitchFamily="34" charset="0"/>
              <a:ea typeface="ヒラギノ角ゴ Pro W3"/>
              <a:cs typeface="ヒラギノ角ゴ Pro W3"/>
            </a:endParaRPr>
          </a:p>
          <a:p>
            <a:endParaRPr lang="en-US" smtClean="0">
              <a:latin typeface="Arial" pitchFamily="34" charset="0"/>
              <a:ea typeface="ヒラギノ角ゴ Pro W3"/>
              <a:cs typeface="ヒラギノ角ゴ Pro W3"/>
            </a:endParaRPr>
          </a:p>
        </p:txBody>
      </p:sp>
      <p:sp>
        <p:nvSpPr>
          <p:cNvPr id="4" name="Slide Number Placeholder 3"/>
          <p:cNvSpPr>
            <a:spLocks noGrp="1"/>
          </p:cNvSpPr>
          <p:nvPr>
            <p:ph type="sldNum" sz="quarter" idx="5"/>
          </p:nvPr>
        </p:nvSpPr>
        <p:spPr/>
        <p:txBody>
          <a:bodyPr/>
          <a:lstStyle/>
          <a:p>
            <a:pPr>
              <a:defRPr/>
            </a:pPr>
            <a:fld id="{5E7C9914-CAB3-45F4-A3E7-118B8D53A2BE}" type="slidenum">
              <a:rPr lang="en-US" smtClean="0"/>
              <a:pPr>
                <a:defRPr/>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z="1100" b="1" smtClean="0">
              <a:latin typeface="Arial" pitchFamily="34" charset="0"/>
              <a:cs typeface="Arial" pitchFamily="34" charset="0"/>
            </a:endParaRPr>
          </a:p>
          <a:p>
            <a:pPr eaLnBrk="1" hangingPunct="1">
              <a:spcBef>
                <a:spcPct val="0"/>
              </a:spcBef>
            </a:pPr>
            <a:r>
              <a:rPr lang="en-US" sz="1100" i="1" smtClean="0">
                <a:latin typeface="Arial" pitchFamily="34" charset="0"/>
                <a:cs typeface="Arial" pitchFamily="34" charset="0"/>
              </a:rPr>
              <a:t>We are here to send a clear, unified message: Career and College: Ready, Set, Go! Every Child a Graduate! Many of you are anxious about the content in the new standards and concerned about the implications for professional development.  This session will provide you with many of your answers. At the end of this Initial Kickoff session, you will have a deeper understanding of the standards and how the standards will be explored in more depth during subsequent professional development opportunities. </a:t>
            </a:r>
          </a:p>
          <a:p>
            <a:pPr eaLnBrk="1" hangingPunct="1">
              <a:spcBef>
                <a:spcPct val="0"/>
              </a:spcBef>
            </a:pPr>
            <a:r>
              <a:rPr lang="en-US" sz="1100" i="1" smtClean="0">
                <a:latin typeface="Arial" pitchFamily="34" charset="0"/>
                <a:cs typeface="Arial" pitchFamily="34" charset="0"/>
              </a:rPr>
              <a:t> </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74782C-6F64-40EA-B7AE-53A27E70DC8D}" type="slidenum">
              <a:rPr lang="en-US"/>
              <a:pPr fontAlgn="base">
                <a:spcBef>
                  <a:spcPct val="0"/>
                </a:spcBef>
                <a:spcAft>
                  <a:spcPct val="0"/>
                </a:spcAft>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TextEdi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bwMode="auto">
          <a:noFill/>
        </p:spPr>
        <p:txBody>
          <a:bodyPr wrap="square" numCol="1" anchor="t" anchorCtr="0" compatLnSpc="1">
            <a:prstTxWarp prst="textNoShape">
              <a:avLst/>
            </a:prstTxWarp>
          </a:bodyPr>
          <a:lstStyle/>
          <a:p>
            <a:r>
              <a:rPr lang="en-US" sz="1100" b="1" smtClean="0">
                <a:latin typeface="Arial" pitchFamily="34" charset="0"/>
                <a:cs typeface="Arial" pitchFamily="34" charset="0"/>
              </a:rPr>
              <a:t> </a:t>
            </a:r>
            <a:r>
              <a:rPr lang="en-US" sz="1100" i="1" smtClean="0">
                <a:latin typeface="Arial" pitchFamily="34" charset="0"/>
                <a:cs typeface="Arial" pitchFamily="34" charset="0"/>
              </a:rPr>
              <a:t>During this initial kick-off session, we will work through a step-by-step process to develop a deep specific understanding of the Science Essential Standards and to identify strategies to implement these standards. Your team must collaborate to develop a common understanding of the K-12 perspective of the standards by reviewing the national documents and frameworks that influenced the structure of the standards. </a:t>
            </a:r>
            <a:endParaRPr lang="en-US" sz="1100" smtClean="0">
              <a:latin typeface="Arial" pitchFamily="34" charset="0"/>
              <a:cs typeface="Arial" pitchFamily="34" charset="0"/>
            </a:endParaRPr>
          </a:p>
          <a:p>
            <a:endParaRPr lang="en-US" sz="1100" smtClean="0">
              <a:latin typeface="Arial" pitchFamily="34" charset="0"/>
              <a:cs typeface="Arial" pitchFamily="34" charset="0"/>
            </a:endParaRPr>
          </a:p>
          <a:p>
            <a:r>
              <a:rPr lang="en-US" sz="1100" i="1" smtClean="0">
                <a:latin typeface="Arial" pitchFamily="34" charset="0"/>
                <a:cs typeface="Arial" pitchFamily="34" charset="0"/>
              </a:rPr>
              <a:t> </a:t>
            </a:r>
            <a:endParaRPr lang="en-US" sz="1100" smtClean="0">
              <a:latin typeface="Arial" pitchFamily="34" charset="0"/>
              <a:cs typeface="Arial" pitchFamily="34" charset="0"/>
            </a:endParaRP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Career</a:t>
            </a:r>
            <a:r>
              <a:rPr lang="en-US" baseline="0" dirty="0" smtClean="0"/>
              <a:t> and College Ready Set Go! Activity</a:t>
            </a:r>
            <a:endParaRPr lang="en-US" dirty="0"/>
          </a:p>
        </p:txBody>
      </p:sp>
      <p:sp>
        <p:nvSpPr>
          <p:cNvPr id="4" name="Slide Number Placeholder 3"/>
          <p:cNvSpPr>
            <a:spLocks noGrp="1"/>
          </p:cNvSpPr>
          <p:nvPr>
            <p:ph type="sldNum" sz="quarter" idx="10"/>
          </p:nvPr>
        </p:nvSpPr>
        <p:spPr/>
        <p:txBody>
          <a:bodyPr/>
          <a:lstStyle/>
          <a:p>
            <a:pPr>
              <a:defRPr/>
            </a:pPr>
            <a:fld id="{9AE25AE1-853C-4EC9-8CA2-F349DC546F7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b="1" smtClean="0">
                <a:latin typeface="Arial" pitchFamily="34" charset="0"/>
                <a:cs typeface="Arial" pitchFamily="34" charset="0"/>
              </a:rPr>
              <a:t>Refer to Anchors concept paper- </a:t>
            </a:r>
            <a:r>
              <a:rPr lang="en-US" sz="1100" smtClean="0">
                <a:latin typeface="Arial" pitchFamily="34" charset="0"/>
                <a:cs typeface="Arial" pitchFamily="34" charset="0"/>
              </a:rPr>
              <a:t>(All participants will receive a copy of the Anchors Concept Paper to review.)</a:t>
            </a:r>
            <a:endParaRPr lang="en-US" sz="1100" b="1" smtClean="0">
              <a:latin typeface="Arial" pitchFamily="34" charset="0"/>
              <a:cs typeface="Arial" pitchFamily="34" charset="0"/>
            </a:endParaRPr>
          </a:p>
          <a:p>
            <a:r>
              <a:rPr lang="en-US" sz="1100" i="1" smtClean="0">
                <a:latin typeface="Arial" pitchFamily="34" charset="0"/>
                <a:cs typeface="Arial" pitchFamily="34" charset="0"/>
              </a:rPr>
              <a:t>The Anchors Project is no longer in progress. The project has since aligned efforts to the development of the Next Generation of Science Standards under the direction of Achieve. </a:t>
            </a:r>
          </a:p>
          <a:p>
            <a:endParaRPr lang="en-US" smtClean="0"/>
          </a:p>
        </p:txBody>
      </p:sp>
      <p:sp>
        <p:nvSpPr>
          <p:cNvPr id="4" name="Slide Number Placeholder 3"/>
          <p:cNvSpPr>
            <a:spLocks noGrp="1"/>
          </p:cNvSpPr>
          <p:nvPr>
            <p:ph type="sldNum" sz="quarter" idx="5"/>
          </p:nvPr>
        </p:nvSpPr>
        <p:spPr/>
        <p:txBody>
          <a:bodyPr/>
          <a:lstStyle/>
          <a:p>
            <a:pPr>
              <a:defRPr/>
            </a:pPr>
            <a:fld id="{17D66255-9A1D-413C-B934-7057C2450745}"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cs typeface="Arial" pitchFamily="34" charset="0"/>
              </a:rPr>
              <a:t>More information will be provided for Revised Bloom’s Taxonomy via online modules and follow-up presentations.</a:t>
            </a:r>
          </a:p>
        </p:txBody>
      </p:sp>
      <p:sp>
        <p:nvSpPr>
          <p:cNvPr id="4" name="Slide Number Placeholder 3"/>
          <p:cNvSpPr>
            <a:spLocks noGrp="1"/>
          </p:cNvSpPr>
          <p:nvPr>
            <p:ph type="sldNum" sz="quarter" idx="5"/>
          </p:nvPr>
        </p:nvSpPr>
        <p:spPr/>
        <p:txBody>
          <a:bodyPr/>
          <a:lstStyle/>
          <a:p>
            <a:pPr>
              <a:defRPr/>
            </a:pPr>
            <a:fld id="{95F5667E-8D93-455E-BE09-4175AFE2160A}"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defTabSz="912813"/>
            <a:r>
              <a:rPr lang="en-US" sz="1100" i="1" smtClean="0">
                <a:latin typeface="Arial" pitchFamily="34" charset="0"/>
                <a:ea typeface="ヒラギノ角ゴ Pro W3"/>
                <a:cs typeface="Arial" pitchFamily="34" charset="0"/>
              </a:rPr>
              <a:t>Many teachers and administrators have asked if there will be Common Core Science Standards like those for math and ELA. At this time, there are no Common Core Science standards like those referenced in Race to the Top for math and ELA. </a:t>
            </a:r>
          </a:p>
          <a:p>
            <a:pPr defTabSz="912813"/>
            <a:r>
              <a:rPr lang="en-US" sz="1100" i="1" smtClean="0">
                <a:latin typeface="Arial" pitchFamily="34" charset="0"/>
                <a:ea typeface="ヒラギノ角ゴ Pro W3"/>
                <a:cs typeface="Arial" pitchFamily="34" charset="0"/>
              </a:rPr>
              <a:t>Discuss implementation of science literacy standards in your lea/school/etc Later you will participate in an activity to show how the Common Core Standards may be implemented in your science classrooms.</a:t>
            </a:r>
          </a:p>
          <a:p>
            <a:pPr defTabSz="912813" eaLnBrk="1" hangingPunct="1">
              <a:spcBef>
                <a:spcPct val="0"/>
              </a:spcBef>
            </a:pPr>
            <a:endParaRPr lang="en-US" smtClean="0">
              <a:ea typeface="ヒラギノ角ゴ Pro W3"/>
              <a:cs typeface="Arial" pitchFamily="34" charset="0"/>
            </a:endParaRPr>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A8DD9D-1AE5-49DE-A009-93C8B059C1D6}" type="slidenum">
              <a:rPr lang="en-US"/>
              <a:pPr fontAlgn="base">
                <a:spcBef>
                  <a:spcPct val="0"/>
                </a:spcBef>
                <a:spcAft>
                  <a:spcPct val="0"/>
                </a:spcAft>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noTextEdit="1"/>
          </p:cNvSpPr>
          <p:nvPr>
            <p:ph type="sldImg"/>
          </p:nvPr>
        </p:nvSpPr>
        <p:spPr bwMode="auto">
          <a:xfrm>
            <a:off x="1214438" y="603250"/>
            <a:ext cx="4640262" cy="3481388"/>
          </a:xfrm>
          <a:noFill/>
          <a:ln>
            <a:solidFill>
              <a:srgbClr val="000000"/>
            </a:solidFill>
            <a:miter lim="800000"/>
            <a:headEnd/>
            <a:tailEnd/>
          </a:ln>
        </p:spPr>
      </p:sp>
      <p:sp>
        <p:nvSpPr>
          <p:cNvPr id="58370" name="Rectangle 3"/>
          <p:cNvSpPr>
            <a:spLocks noGrp="1" noChangeArrowheads="1"/>
          </p:cNvSpPr>
          <p:nvPr>
            <p:ph type="body" idx="1"/>
          </p:nvPr>
        </p:nvSpPr>
        <p:spPr bwMode="auto">
          <a:xfrm>
            <a:off x="908050" y="4260850"/>
            <a:ext cx="5181600" cy="4178300"/>
          </a:xfrm>
          <a:noFill/>
        </p:spPr>
        <p:txBody>
          <a:bodyPr wrap="square" numCol="1" anchor="t" anchorCtr="0" compatLnSpc="1">
            <a:prstTxWarp prst="textNoShape">
              <a:avLst/>
            </a:prstTxWarp>
          </a:bodyPr>
          <a:lstStyle/>
          <a:p>
            <a:r>
              <a:rPr lang="en-US" sz="1100" b="1" smtClean="0">
                <a:latin typeface="Arial" pitchFamily="34" charset="0"/>
                <a:cs typeface="Arial" pitchFamily="34" charset="0"/>
              </a:rPr>
              <a:t> </a:t>
            </a:r>
            <a:r>
              <a:rPr lang="en-US" sz="1100" smtClean="0">
                <a:latin typeface="Arial" pitchFamily="34" charset="0"/>
                <a:cs typeface="Arial" pitchFamily="34" charset="0"/>
              </a:rPr>
              <a:t> </a:t>
            </a:r>
            <a:endParaRPr lang="en-US" sz="1100" i="1" smtClean="0">
              <a:latin typeface="Arial" pitchFamily="34" charset="0"/>
              <a:cs typeface="Arial" pitchFamily="34" charset="0"/>
            </a:endParaRPr>
          </a:p>
          <a:p>
            <a:r>
              <a:rPr lang="en-US" sz="1100" b="1" smtClean="0">
                <a:latin typeface="Arial" pitchFamily="34" charset="0"/>
                <a:cs typeface="Arial" pitchFamily="34" charset="0"/>
              </a:rPr>
              <a:t> Quick write:</a:t>
            </a:r>
          </a:p>
          <a:p>
            <a:r>
              <a:rPr lang="en-US" sz="1100" i="1" smtClean="0">
                <a:latin typeface="Arial" pitchFamily="34" charset="0"/>
                <a:cs typeface="Arial" pitchFamily="34" charset="0"/>
              </a:rPr>
              <a:t>What do you think a student would need to know in order to answer this question?</a:t>
            </a:r>
            <a:r>
              <a:rPr lang="en-US" sz="1100" smtClean="0">
                <a:latin typeface="Arial" pitchFamily="34" charset="0"/>
                <a:cs typeface="Arial" pitchFamily="34" charset="0"/>
              </a:rPr>
              <a:t> </a:t>
            </a:r>
          </a:p>
          <a:p>
            <a:r>
              <a:rPr lang="en-US" sz="1100" b="1" smtClean="0">
                <a:latin typeface="Arial" pitchFamily="34" charset="0"/>
                <a:cs typeface="Arial" pitchFamily="34" charset="0"/>
              </a:rPr>
              <a:t>Participants may share out ideas about what they think their students should know to answer this question.</a:t>
            </a:r>
          </a:p>
          <a:p>
            <a:r>
              <a:rPr lang="en-US" sz="1100" smtClean="0">
                <a:latin typeface="Arial" pitchFamily="34" charset="0"/>
                <a:cs typeface="Arial" pitchFamily="34" charset="0"/>
              </a:rPr>
              <a:t>Where would students encounter these concepts in our current Standard Course of Study?</a:t>
            </a:r>
          </a:p>
          <a:p>
            <a:r>
              <a:rPr lang="en-US" sz="1100" smtClean="0">
                <a:latin typeface="Arial" pitchFamily="34" charset="0"/>
                <a:cs typeface="Arial" pitchFamily="34" charset="0"/>
                <a:hlinkClick r:id="rId3"/>
              </a:rPr>
              <a:t>www.project2061.org</a:t>
            </a:r>
            <a:r>
              <a:rPr lang="en-US" sz="1100" smtClean="0">
                <a:latin typeface="Arial" pitchFamily="34" charset="0"/>
                <a:cs typeface="Arial" pitchFamily="34" charset="0"/>
              </a:rPr>
              <a:t> Atlas Workshop</a:t>
            </a:r>
          </a:p>
          <a:p>
            <a:endParaRPr lang="en-US" smtClean="0"/>
          </a:p>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userDrawn="1">
            <p:ph type="sldNum" sz="quarter" idx="10"/>
          </p:nvPr>
        </p:nvSpPr>
        <p:spPr/>
        <p:txBody>
          <a:bodyPr/>
          <a:lstStyle>
            <a:lvl1pPr>
              <a:defRPr/>
            </a:lvl1pPr>
          </a:lstStyle>
          <a:p>
            <a:pPr>
              <a:defRPr/>
            </a:pPr>
            <a:fld id="{D684E823-83EE-4712-9C9F-9831D647CBAF}" type="datetime1">
              <a:rPr lang="en-US"/>
              <a:pPr>
                <a:defRPr/>
              </a:pPr>
              <a:t>2/13/2012</a:t>
            </a:fld>
            <a:r>
              <a:rPr lang="en-US" dirty="0"/>
              <a:t>  •  page </a:t>
            </a:r>
            <a:fld id="{79FFF2F1-89C3-4595-9929-0F29A3EF208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72223266-4236-48C7-867D-36FA0F9AE7D4}" type="datetimeFigureOut">
              <a:rPr lang="en-US"/>
              <a:pPr>
                <a:defRPr/>
              </a:pPr>
              <a:t>2/13/2012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3341E8C-C1FA-477A-9A14-9E0C7EF68D1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624CDA0-393B-400E-9ABD-D60BD806ECE1}" type="datetimeFigureOut">
              <a:rPr lang="en-US"/>
              <a:pPr>
                <a:defRPr/>
              </a:pPr>
              <a:t>2/13/2012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448DB58-0A12-4F8A-A382-E809F1E3801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B3D92325-5F73-406B-942F-73FDA18B9E88}" type="datetimeFigureOut">
              <a:rPr lang="en-US"/>
              <a:pPr>
                <a:defRPr/>
              </a:pPr>
              <a:t>2/13/2012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A54F59-68F4-4AA3-A004-AD1C7F0BA84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F3059348-30A6-435E-9772-074E1FFCCC66}" type="datetimeFigureOut">
              <a:rPr lang="en-US"/>
              <a:pPr>
                <a:defRPr/>
              </a:pPr>
              <a:t>2/13/2012</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073E5B-C94A-4E0D-B003-0CF5470BF5D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45A01333-483B-46C1-88B1-4CB2E4327DEC}" type="datetimeFigureOut">
              <a:rPr lang="en-US"/>
              <a:pPr>
                <a:defRPr/>
              </a:pPr>
              <a:t>2/13/2012</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D5CD022-2284-4141-AFD6-36D07135306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9D1F7E5-F621-4DF7-BDE3-AD9268D5B73A}" type="datetimeFigureOut">
              <a:rPr lang="en-US"/>
              <a:pPr>
                <a:defRPr/>
              </a:pPr>
              <a:t>2/13/2012</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0C73EB6-89C3-4869-8A23-BD5665D20F1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09715C4-76FF-452E-873A-4E7B1612C350}" type="datetimeFigureOut">
              <a:rPr lang="en-US"/>
              <a:pPr>
                <a:defRPr/>
              </a:pPr>
              <a:t>2/13/2012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B479AF-FC56-472D-9AA8-B662E03E7CD0}"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5D9BB44-D8CF-4CFE-8566-98C6091A91DF}" type="datetimeFigureOut">
              <a:rPr lang="en-US"/>
              <a:pPr>
                <a:defRPr/>
              </a:pPr>
              <a:t>2/13/2012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F660386-117D-46EF-844F-276C159F5D99}"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3691FA7-AE39-4A32-850F-53177844C0B4}" type="datetimeFigureOut">
              <a:rPr lang="en-US"/>
              <a:pPr>
                <a:defRPr/>
              </a:pPr>
              <a:t>2/13/2012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27E66F-FC76-4AD2-AB98-D86055714FEB}"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2C1F860B-3AD5-4453-BDAC-49B6CBEAB450}" type="datetimeFigureOut">
              <a:rPr lang="en-US"/>
              <a:pPr>
                <a:defRPr/>
              </a:pPr>
              <a:t>2/13/2012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BED8BC-C138-4409-AAEF-5B89AD01165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userDrawn="1">
            <p:ph type="sldNum" sz="quarter" idx="10"/>
          </p:nvPr>
        </p:nvSpPr>
        <p:spPr/>
        <p:txBody>
          <a:bodyPr/>
          <a:lstStyle>
            <a:lvl1pPr>
              <a:defRPr/>
            </a:lvl1pPr>
          </a:lstStyle>
          <a:p>
            <a:pPr>
              <a:defRPr/>
            </a:pPr>
            <a:fld id="{D684E823-83EE-4712-9C9F-9831D647CBAF}" type="datetime1">
              <a:rPr lang="en-US"/>
              <a:pPr>
                <a:defRPr/>
              </a:pPr>
              <a:t>2/13/2012</a:t>
            </a:fld>
            <a:r>
              <a:rPr lang="en-US" dirty="0"/>
              <a:t>  •  page </a:t>
            </a:r>
            <a:fld id="{65DA819B-ED73-4E34-A745-2B60CF85B3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5"/>
          <p:cNvSpPr>
            <a:spLocks noGrp="1"/>
          </p:cNvSpPr>
          <p:nvPr userDrawn="1">
            <p:ph type="sldNum" sz="quarter" idx="10"/>
          </p:nvPr>
        </p:nvSpPr>
        <p:spPr/>
        <p:txBody>
          <a:bodyPr/>
          <a:lstStyle>
            <a:lvl1pPr>
              <a:defRPr/>
            </a:lvl1pPr>
          </a:lstStyle>
          <a:p>
            <a:pPr>
              <a:defRPr/>
            </a:pPr>
            <a:fld id="{D684E823-83EE-4712-9C9F-9831D647CBAF}" type="datetime1">
              <a:rPr lang="en-US"/>
              <a:pPr>
                <a:defRPr/>
              </a:pPr>
              <a:t>2/13/2012</a:t>
            </a:fld>
            <a:r>
              <a:rPr lang="en-US" dirty="0"/>
              <a:t>  •  page </a:t>
            </a:r>
            <a:fld id="{7F9556CB-65B0-4A5B-9154-EF74D58804C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userDrawn="1">
            <p:ph type="sldNum" sz="quarter" idx="10"/>
          </p:nvPr>
        </p:nvSpPr>
        <p:spPr/>
        <p:txBody>
          <a:bodyPr/>
          <a:lstStyle>
            <a:lvl1pPr>
              <a:defRPr/>
            </a:lvl1pPr>
          </a:lstStyle>
          <a:p>
            <a:pPr>
              <a:defRPr/>
            </a:pPr>
            <a:fld id="{D684E823-83EE-4712-9C9F-9831D647CBAF}" type="datetime1">
              <a:rPr lang="en-US"/>
              <a:pPr>
                <a:defRPr/>
              </a:pPr>
              <a:t>2/13/2012</a:t>
            </a:fld>
            <a:r>
              <a:rPr lang="en-US" dirty="0"/>
              <a:t>  •  page </a:t>
            </a:r>
            <a:fld id="{2CBC65CC-E034-496D-876B-046C89026C4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8A929655-5862-489B-B160-B024161EA983}" type="slidenum">
              <a:rPr lang="en-US"/>
              <a:pPr>
                <a:defRPr/>
              </a:pPr>
              <a:t>‹#›</a:t>
            </a:fld>
            <a:endParaRPr lang="en-US">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pPr>
              <a:defRPr/>
            </a:pPr>
            <a:fld id="{6E0033BA-99A1-4D6F-95A8-49404D5DDC2C}" type="slidenum">
              <a:rPr lang="en-US"/>
              <a:pPr>
                <a:defRPr/>
              </a:pPr>
              <a:t>‹#›</a:t>
            </a:fld>
            <a:endParaRPr lang="en-US">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3810000" cy="4495800"/>
          </a:xfrm>
        </p:spPr>
        <p:txBody>
          <a:bodyPr rtlCol="0">
            <a:normAutofit/>
          </a:bodyPr>
          <a:lstStyle/>
          <a:p>
            <a:pPr lvl="0"/>
            <a:endParaRPr lang="en-US" noProof="0"/>
          </a:p>
        </p:txBody>
      </p:sp>
      <p:sp>
        <p:nvSpPr>
          <p:cNvPr id="5" name="Slide Number Placeholder 4"/>
          <p:cNvSpPr>
            <a:spLocks noGrp="1"/>
          </p:cNvSpPr>
          <p:nvPr>
            <p:ph type="sldNum" sz="quarter" idx="10"/>
          </p:nvPr>
        </p:nvSpPr>
        <p:spPr>
          <a:xfrm>
            <a:off x="6553200" y="6248400"/>
            <a:ext cx="1905000" cy="457200"/>
          </a:xfrm>
        </p:spPr>
        <p:txBody>
          <a:bodyPr/>
          <a:lstStyle>
            <a:lvl1pPr>
              <a:defRPr/>
            </a:lvl1pPr>
          </a:lstStyle>
          <a:p>
            <a:pPr>
              <a:defRPr/>
            </a:pPr>
            <a:fld id="{A73847C3-A495-4B77-8B54-D339E84D84CC}" type="slidenum">
              <a:rPr lang="en-US"/>
              <a:pPr>
                <a:defRPr/>
              </a:pPr>
              <a:t>‹#›</a:t>
            </a:fld>
            <a:endParaRPr lang="en-US">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457E">
            <a:alpha val="65097"/>
          </a:srgbClr>
        </a:solidFill>
        <a:effectLst/>
      </p:bgPr>
    </p:bg>
    <p:spTree>
      <p:nvGrpSpPr>
        <p:cNvPr id="1" name=""/>
        <p:cNvGrpSpPr/>
        <p:nvPr/>
      </p:nvGrpSpPr>
      <p:grpSpPr>
        <a:xfrm>
          <a:off x="0" y="0"/>
          <a:ext cx="0" cy="0"/>
          <a:chOff x="0" y="0"/>
          <a:chExt cx="0" cy="0"/>
        </a:xfrm>
      </p:grpSpPr>
      <p:sp>
        <p:nvSpPr>
          <p:cNvPr id="4" name="Rectangle 6"/>
          <p:cNvSpPr/>
          <p:nvPr userDrawn="1"/>
        </p:nvSpPr>
        <p:spPr>
          <a:xfrm>
            <a:off x="0" y="0"/>
            <a:ext cx="9144000" cy="1828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7" descr="CareerandCollege_FINAL.png"/>
          <p:cNvPicPr>
            <a:picLocks noChangeAspect="1"/>
          </p:cNvPicPr>
          <p:nvPr userDrawn="1"/>
        </p:nvPicPr>
        <p:blipFill>
          <a:blip r:embed="rId2" cstate="print"/>
          <a:srcRect/>
          <a:stretch>
            <a:fillRect/>
          </a:stretch>
        </p:blipFill>
        <p:spPr bwMode="auto">
          <a:xfrm>
            <a:off x="274638" y="228600"/>
            <a:ext cx="1849437" cy="1379538"/>
          </a:xfrm>
          <a:prstGeom prst="rect">
            <a:avLst/>
          </a:prstGeom>
          <a:noFill/>
          <a:ln w="9525">
            <a:noFill/>
            <a:miter lim="800000"/>
            <a:headEnd/>
            <a:tailEnd/>
          </a:ln>
        </p:spPr>
      </p:pic>
      <p:pic>
        <p:nvPicPr>
          <p:cNvPr id="6" name="Picture 8" descr="ppt_acre_wordheader.png"/>
          <p:cNvPicPr>
            <a:picLocks noChangeAspect="1"/>
          </p:cNvPicPr>
          <p:nvPr userDrawn="1"/>
        </p:nvPicPr>
        <p:blipFill>
          <a:blip r:embed="rId3" cstate="print"/>
          <a:srcRect/>
          <a:stretch>
            <a:fillRect/>
          </a:stretch>
        </p:blipFill>
        <p:spPr bwMode="auto">
          <a:xfrm>
            <a:off x="2362200" y="304800"/>
            <a:ext cx="6553200" cy="1255713"/>
          </a:xfrm>
          <a:prstGeom prst="rect">
            <a:avLst/>
          </a:prstGeom>
          <a:noFill/>
          <a:ln w="9525">
            <a:noFill/>
            <a:miter lim="800000"/>
            <a:headEnd/>
            <a:tailEnd/>
          </a:ln>
        </p:spPr>
      </p:pic>
      <p:cxnSp>
        <p:nvCxnSpPr>
          <p:cNvPr id="7" name="Straight Connector 9"/>
          <p:cNvCxnSpPr/>
          <p:nvPr userDrawn="1"/>
        </p:nvCxnSpPr>
        <p:spPr>
          <a:xfrm>
            <a:off x="2235200" y="152400"/>
            <a:ext cx="0" cy="1447800"/>
          </a:xfrm>
          <a:prstGeom prst="line">
            <a:avLst/>
          </a:prstGeom>
          <a:ln>
            <a:solidFill>
              <a:srgbClr val="00457E"/>
            </a:solidFill>
          </a:ln>
        </p:spPr>
        <p:style>
          <a:lnRef idx="2">
            <a:schemeClr val="accent1"/>
          </a:lnRef>
          <a:fillRef idx="0">
            <a:schemeClr val="accent1"/>
          </a:fillRef>
          <a:effectRef idx="1">
            <a:schemeClr val="accent1"/>
          </a:effectRef>
          <a:fontRef idx="minor">
            <a:schemeClr val="tx1"/>
          </a:fontRef>
        </p:style>
      </p:cxnSp>
      <p:sp>
        <p:nvSpPr>
          <p:cNvPr id="8" name="Rectangle 10"/>
          <p:cNvSpPr/>
          <p:nvPr userDrawn="1"/>
        </p:nvSpPr>
        <p:spPr>
          <a:xfrm>
            <a:off x="0" y="1773238"/>
            <a:ext cx="9144000" cy="147637"/>
          </a:xfrm>
          <a:prstGeom prst="rect">
            <a:avLst/>
          </a:prstGeom>
          <a:solidFill>
            <a:srgbClr val="0045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304800" y="2130425"/>
            <a:ext cx="8839200" cy="1470025"/>
          </a:xfrm>
          <a:prstGeom prst="rect">
            <a:avLst/>
          </a:prstGeom>
        </p:spPr>
        <p:txBody>
          <a:bodyPr/>
          <a:lstStyle>
            <a:lvl1pPr>
              <a:defRPr b="1">
                <a:solidFill>
                  <a:srgbClr val="FFFFFF"/>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800600"/>
            <a:ext cx="6400800" cy="1752600"/>
          </a:xfrm>
          <a:prstGeom prst="rect">
            <a:avLst/>
          </a:prstGeom>
        </p:spPr>
        <p:txBody>
          <a:bodyPr/>
          <a:lstStyle>
            <a:lvl1pPr marL="0" indent="0" algn="ctr">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23262F01-E425-43E4-AEFF-2E439717652F}" type="datetimeFigureOut">
              <a:rPr lang="en-US"/>
              <a:pPr>
                <a:defRPr/>
              </a:pPr>
              <a:t>2/13/2012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6C7295B-43F4-4E63-81BD-963628428EB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8FB2">
            <a:alpha val="25098"/>
          </a:srgbClr>
        </a:solidFill>
        <a:effectLst/>
      </p:bgPr>
    </p:bg>
    <p:spTree>
      <p:nvGrpSpPr>
        <p:cNvPr id="1" name=""/>
        <p:cNvGrpSpPr/>
        <p:nvPr/>
      </p:nvGrpSpPr>
      <p:grpSpPr>
        <a:xfrm>
          <a:off x="0" y="0"/>
          <a:ext cx="0" cy="0"/>
          <a:chOff x="0" y="0"/>
          <a:chExt cx="0" cy="0"/>
        </a:xfrm>
      </p:grpSpPr>
      <p:sp>
        <p:nvSpPr>
          <p:cNvPr id="8" name="Rectangle 7"/>
          <p:cNvSpPr/>
          <p:nvPr userDrawn="1"/>
        </p:nvSpPr>
        <p:spPr>
          <a:xfrm>
            <a:off x="0" y="6162675"/>
            <a:ext cx="9144000" cy="695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Title Placeholder 1"/>
          <p:cNvSpPr>
            <a:spLocks noGrp="1"/>
          </p:cNvSpPr>
          <p:nvPr>
            <p:ph type="title"/>
          </p:nvPr>
        </p:nvSpPr>
        <p:spPr bwMode="auto">
          <a:xfrm>
            <a:off x="457200" y="457200"/>
            <a:ext cx="8229600" cy="91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524000"/>
            <a:ext cx="82296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9" name="Group 5"/>
          <p:cNvGrpSpPr>
            <a:grpSpLocks/>
          </p:cNvGrpSpPr>
          <p:nvPr userDrawn="1"/>
        </p:nvGrpSpPr>
        <p:grpSpPr bwMode="auto">
          <a:xfrm>
            <a:off x="228600" y="6202363"/>
            <a:ext cx="4302125" cy="665162"/>
            <a:chOff x="228601" y="6172200"/>
            <a:chExt cx="4302759" cy="664822"/>
          </a:xfrm>
        </p:grpSpPr>
        <p:pic>
          <p:nvPicPr>
            <p:cNvPr id="1032" name="Picture 4" descr="CareerandCollege_FINAL.png"/>
            <p:cNvPicPr>
              <a:picLocks noChangeAspect="1"/>
            </p:cNvPicPr>
            <p:nvPr userDrawn="1"/>
          </p:nvPicPr>
          <p:blipFill>
            <a:blip r:embed="rId9" cstate="print"/>
            <a:srcRect/>
            <a:stretch>
              <a:fillRect/>
            </a:stretch>
          </p:blipFill>
          <p:spPr bwMode="auto">
            <a:xfrm>
              <a:off x="228601" y="6247870"/>
              <a:ext cx="693622" cy="517507"/>
            </a:xfrm>
            <a:prstGeom prst="rect">
              <a:avLst/>
            </a:prstGeom>
            <a:noFill/>
            <a:ln w="9525">
              <a:noFill/>
              <a:miter lim="800000"/>
              <a:headEnd/>
              <a:tailEnd/>
            </a:ln>
          </p:spPr>
        </p:pic>
        <p:pic>
          <p:nvPicPr>
            <p:cNvPr id="1033" name="Picture 8" descr="ppt_acre_wordheader.png"/>
            <p:cNvPicPr>
              <a:picLocks noChangeAspect="1"/>
            </p:cNvPicPr>
            <p:nvPr userDrawn="1"/>
          </p:nvPicPr>
          <p:blipFill>
            <a:blip r:embed="rId10" cstate="print"/>
            <a:srcRect/>
            <a:stretch>
              <a:fillRect/>
            </a:stretch>
          </p:blipFill>
          <p:spPr bwMode="auto">
            <a:xfrm>
              <a:off x="1060991" y="6172200"/>
              <a:ext cx="3470369" cy="664822"/>
            </a:xfrm>
            <a:prstGeom prst="rect">
              <a:avLst/>
            </a:prstGeom>
            <a:noFill/>
            <a:ln w="9525">
              <a:noFill/>
              <a:miter lim="800000"/>
              <a:headEnd/>
              <a:tailEnd/>
            </a:ln>
          </p:spPr>
        </p:pic>
        <p:cxnSp>
          <p:nvCxnSpPr>
            <p:cNvPr id="11" name="Straight Connector 10"/>
            <p:cNvCxnSpPr/>
            <p:nvPr userDrawn="1"/>
          </p:nvCxnSpPr>
          <p:spPr>
            <a:xfrm>
              <a:off x="1000240" y="6246774"/>
              <a:ext cx="0" cy="506154"/>
            </a:xfrm>
            <a:prstGeom prst="line">
              <a:avLst/>
            </a:prstGeom>
            <a:ln>
              <a:solidFill>
                <a:srgbClr val="00457E"/>
              </a:solidFill>
            </a:ln>
          </p:spPr>
          <p:style>
            <a:lnRef idx="2">
              <a:schemeClr val="accent1"/>
            </a:lnRef>
            <a:fillRef idx="0">
              <a:schemeClr val="accent1"/>
            </a:fillRef>
            <a:effectRef idx="1">
              <a:schemeClr val="accent1"/>
            </a:effectRef>
            <a:fontRef idx="minor">
              <a:schemeClr val="tx1"/>
            </a:fontRef>
          </p:style>
        </p:cxnSp>
      </p:grpSp>
      <p:sp>
        <p:nvSpPr>
          <p:cNvPr id="15" name="Rectangle 14"/>
          <p:cNvSpPr/>
          <p:nvPr userDrawn="1"/>
        </p:nvSpPr>
        <p:spPr>
          <a:xfrm>
            <a:off x="-76200" y="6116638"/>
            <a:ext cx="9372600" cy="76200"/>
          </a:xfrm>
          <a:prstGeom prst="rect">
            <a:avLst/>
          </a:prstGeom>
          <a:solidFill>
            <a:srgbClr val="0045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Slide Number Placeholder 5"/>
          <p:cNvSpPr>
            <a:spLocks noGrp="1"/>
          </p:cNvSpPr>
          <p:nvPr userDrawn="1">
            <p:ph type="sldNum" sz="quarter" idx="4"/>
          </p:nvPr>
        </p:nvSpPr>
        <p:spPr>
          <a:xfrm>
            <a:off x="6934200" y="6354763"/>
            <a:ext cx="1905000" cy="365125"/>
          </a:xfrm>
          <a:prstGeom prst="rect">
            <a:avLst/>
          </a:prstGeom>
        </p:spPr>
        <p:txBody>
          <a:bodyPr vert="horz" lIns="91440" tIns="45720" rIns="91440" bIns="45720" rtlCol="0" anchor="ctr"/>
          <a:lstStyle>
            <a:lvl1pPr algn="r" fontAlgn="auto">
              <a:spcBef>
                <a:spcPts val="0"/>
              </a:spcBef>
              <a:spcAft>
                <a:spcPts val="0"/>
              </a:spcAft>
              <a:defRPr sz="1200">
                <a:solidFill>
                  <a:srgbClr val="00457E"/>
                </a:solidFill>
                <a:latin typeface="+mn-lt"/>
              </a:defRPr>
            </a:lvl1pPr>
          </a:lstStyle>
          <a:p>
            <a:pPr>
              <a:defRPr/>
            </a:pPr>
            <a:fld id="{D684E823-83EE-4712-9C9F-9831D647CBAF}" type="datetime1">
              <a:rPr lang="en-US"/>
              <a:pPr>
                <a:defRPr/>
              </a:pPr>
              <a:t>2/13/2012</a:t>
            </a:fld>
            <a:r>
              <a:rPr lang="en-US" dirty="0"/>
              <a:t>  •  page </a:t>
            </a:r>
            <a:fld id="{9722E055-C714-471F-B27F-33AD0811BB3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4" r:id="rId1"/>
    <p:sldLayoutId id="2147483673" r:id="rId2"/>
    <p:sldLayoutId id="2147483672" r:id="rId3"/>
    <p:sldLayoutId id="2147483671" r:id="rId4"/>
    <p:sldLayoutId id="2147483686" r:id="rId5"/>
    <p:sldLayoutId id="2147483687" r:id="rId6"/>
    <p:sldLayoutId id="2147483688" r:id="rId7"/>
  </p:sldLayoutIdLst>
  <p:timing>
    <p:tnLst>
      <p:par>
        <p:cTn id="1" dur="indefinite" restart="never" nodeType="tmRoot"/>
      </p:par>
    </p:tnLst>
  </p:timing>
  <p:hf hdr="0"/>
  <p:txStyles>
    <p:titleStyle>
      <a:lvl1pPr algn="ctr" rtl="0" eaLnBrk="0" fontAlgn="base" hangingPunct="0">
        <a:spcBef>
          <a:spcPct val="0"/>
        </a:spcBef>
        <a:spcAft>
          <a:spcPct val="0"/>
        </a:spcAft>
        <a:defRPr sz="4000" b="1" kern="1200">
          <a:solidFill>
            <a:srgbClr val="00457E"/>
          </a:solidFill>
          <a:latin typeface="Arial"/>
          <a:ea typeface="+mj-ea"/>
          <a:cs typeface="Arial"/>
        </a:defRPr>
      </a:lvl1pPr>
      <a:lvl2pPr algn="ctr" rtl="0" eaLnBrk="0" fontAlgn="base" hangingPunct="0">
        <a:spcBef>
          <a:spcPct val="0"/>
        </a:spcBef>
        <a:spcAft>
          <a:spcPct val="0"/>
        </a:spcAft>
        <a:defRPr sz="4000" b="1">
          <a:solidFill>
            <a:srgbClr val="00457E"/>
          </a:solidFill>
          <a:latin typeface="Arial" charset="0"/>
          <a:cs typeface="Arial" charset="0"/>
        </a:defRPr>
      </a:lvl2pPr>
      <a:lvl3pPr algn="ctr" rtl="0" eaLnBrk="0" fontAlgn="base" hangingPunct="0">
        <a:spcBef>
          <a:spcPct val="0"/>
        </a:spcBef>
        <a:spcAft>
          <a:spcPct val="0"/>
        </a:spcAft>
        <a:defRPr sz="4000" b="1">
          <a:solidFill>
            <a:srgbClr val="00457E"/>
          </a:solidFill>
          <a:latin typeface="Arial" charset="0"/>
          <a:cs typeface="Arial" charset="0"/>
        </a:defRPr>
      </a:lvl3pPr>
      <a:lvl4pPr algn="ctr" rtl="0" eaLnBrk="0" fontAlgn="base" hangingPunct="0">
        <a:spcBef>
          <a:spcPct val="0"/>
        </a:spcBef>
        <a:spcAft>
          <a:spcPct val="0"/>
        </a:spcAft>
        <a:defRPr sz="4000" b="1">
          <a:solidFill>
            <a:srgbClr val="00457E"/>
          </a:solidFill>
          <a:latin typeface="Arial" charset="0"/>
          <a:cs typeface="Arial" charset="0"/>
        </a:defRPr>
      </a:lvl4pPr>
      <a:lvl5pPr algn="ctr" rtl="0" eaLnBrk="0" fontAlgn="base" hangingPunct="0">
        <a:spcBef>
          <a:spcPct val="0"/>
        </a:spcBef>
        <a:spcAft>
          <a:spcPct val="0"/>
        </a:spcAft>
        <a:defRPr sz="4000" b="1">
          <a:solidFill>
            <a:srgbClr val="00457E"/>
          </a:solidFill>
          <a:latin typeface="Arial" charset="0"/>
          <a:cs typeface="Arial" charset="0"/>
        </a:defRPr>
      </a:lvl5pPr>
      <a:lvl6pPr marL="457200" algn="ctr" rtl="0" fontAlgn="base">
        <a:spcBef>
          <a:spcPct val="0"/>
        </a:spcBef>
        <a:spcAft>
          <a:spcPct val="0"/>
        </a:spcAft>
        <a:defRPr sz="4000" b="1">
          <a:solidFill>
            <a:srgbClr val="00457E"/>
          </a:solidFill>
          <a:latin typeface="Arial" charset="0"/>
          <a:cs typeface="Arial" charset="0"/>
        </a:defRPr>
      </a:lvl6pPr>
      <a:lvl7pPr marL="914400" algn="ctr" rtl="0" fontAlgn="base">
        <a:spcBef>
          <a:spcPct val="0"/>
        </a:spcBef>
        <a:spcAft>
          <a:spcPct val="0"/>
        </a:spcAft>
        <a:defRPr sz="4000" b="1">
          <a:solidFill>
            <a:srgbClr val="00457E"/>
          </a:solidFill>
          <a:latin typeface="Arial" charset="0"/>
          <a:cs typeface="Arial" charset="0"/>
        </a:defRPr>
      </a:lvl7pPr>
      <a:lvl8pPr marL="1371600" algn="ctr" rtl="0" fontAlgn="base">
        <a:spcBef>
          <a:spcPct val="0"/>
        </a:spcBef>
        <a:spcAft>
          <a:spcPct val="0"/>
        </a:spcAft>
        <a:defRPr sz="4000" b="1">
          <a:solidFill>
            <a:srgbClr val="00457E"/>
          </a:solidFill>
          <a:latin typeface="Arial" charset="0"/>
          <a:cs typeface="Arial" charset="0"/>
        </a:defRPr>
      </a:lvl8pPr>
      <a:lvl9pPr marL="1828800" algn="ctr" rtl="0" fontAlgn="base">
        <a:spcBef>
          <a:spcPct val="0"/>
        </a:spcBef>
        <a:spcAft>
          <a:spcPct val="0"/>
        </a:spcAft>
        <a:defRPr sz="4000" b="1">
          <a:solidFill>
            <a:srgbClr val="00457E"/>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rgbClr val="00457E"/>
          </a:solidFill>
          <a:latin typeface="Arial"/>
          <a:ea typeface="+mn-ea"/>
          <a:cs typeface="Arial"/>
        </a:defRPr>
      </a:lvl1pPr>
      <a:lvl2pPr marL="742950" indent="-285750" algn="l" rtl="0" eaLnBrk="0" fontAlgn="base" hangingPunct="0">
        <a:spcBef>
          <a:spcPct val="20000"/>
        </a:spcBef>
        <a:spcAft>
          <a:spcPct val="0"/>
        </a:spcAft>
        <a:buFont typeface="Arial" pitchFamily="34" charset="0"/>
        <a:buChar char="–"/>
        <a:defRPr sz="2800" kern="1200">
          <a:solidFill>
            <a:srgbClr val="00457E"/>
          </a:solidFill>
          <a:latin typeface="Arial"/>
          <a:ea typeface="+mn-ea"/>
          <a:cs typeface="Arial"/>
        </a:defRPr>
      </a:lvl2pPr>
      <a:lvl3pPr marL="1143000" indent="-228600" algn="l" rtl="0" eaLnBrk="0" fontAlgn="base" hangingPunct="0">
        <a:spcBef>
          <a:spcPct val="20000"/>
        </a:spcBef>
        <a:spcAft>
          <a:spcPct val="0"/>
        </a:spcAft>
        <a:buFont typeface="Arial" pitchFamily="34" charset="0"/>
        <a:buChar char="•"/>
        <a:defRPr sz="2400" kern="1200">
          <a:solidFill>
            <a:srgbClr val="00457E"/>
          </a:solidFill>
          <a:latin typeface="Arial"/>
          <a:ea typeface="+mn-ea"/>
          <a:cs typeface="Arial"/>
        </a:defRPr>
      </a:lvl3pPr>
      <a:lvl4pPr marL="1600200" indent="-228600" algn="l" rtl="0" eaLnBrk="0" fontAlgn="base" hangingPunct="0">
        <a:spcBef>
          <a:spcPct val="20000"/>
        </a:spcBef>
        <a:spcAft>
          <a:spcPct val="0"/>
        </a:spcAft>
        <a:buFont typeface="Arial" pitchFamily="34" charset="0"/>
        <a:buChar char="–"/>
        <a:defRPr sz="2000" kern="1200">
          <a:solidFill>
            <a:srgbClr val="00457E"/>
          </a:solidFill>
          <a:latin typeface="Arial"/>
          <a:ea typeface="+mn-ea"/>
          <a:cs typeface="Arial"/>
        </a:defRPr>
      </a:lvl4pPr>
      <a:lvl5pPr marL="2057400" indent="-228600" algn="l" rtl="0" eaLnBrk="0" fontAlgn="base" hangingPunct="0">
        <a:spcBef>
          <a:spcPct val="20000"/>
        </a:spcBef>
        <a:spcAft>
          <a:spcPct val="0"/>
        </a:spcAft>
        <a:buFont typeface="Arial" pitchFamily="34" charset="0"/>
        <a:buChar char="»"/>
        <a:defRPr sz="2000" kern="1200">
          <a:solidFill>
            <a:srgbClr val="00457E"/>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9" r:id="rId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29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093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Calibri" pitchFamily="34" charset="0"/>
              </a:defRPr>
            </a:lvl1pPr>
          </a:lstStyle>
          <a:p>
            <a:pPr>
              <a:defRPr/>
            </a:pPr>
            <a:fld id="{E0BB3E0E-6962-4737-8C60-E4FFBAE4B791}" type="datetimeFigureOut">
              <a:rPr lang="en-US"/>
              <a:pPr>
                <a:defRPr/>
              </a:pPr>
              <a:t>2/13/2012</a:t>
            </a:fld>
            <a:endParaRPr lang="en-US"/>
          </a:p>
        </p:txBody>
      </p:sp>
      <p:sp>
        <p:nvSpPr>
          <p:cNvPr id="38093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Calibri" pitchFamily="34" charset="0"/>
              </a:defRPr>
            </a:lvl1pPr>
          </a:lstStyle>
          <a:p>
            <a:pPr>
              <a:defRPr/>
            </a:pPr>
            <a:endParaRPr lang="en-US"/>
          </a:p>
        </p:txBody>
      </p:sp>
      <p:sp>
        <p:nvSpPr>
          <p:cNvPr id="38093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pitchFamily="34" charset="0"/>
              </a:defRPr>
            </a:lvl1pPr>
          </a:lstStyle>
          <a:p>
            <a:pPr>
              <a:defRPr/>
            </a:pPr>
            <a:fld id="{FA48901F-7FE3-4D73-AF6D-A744AFA4AD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4" r:id="rId2"/>
    <p:sldLayoutId id="2147483683" r:id="rId3"/>
    <p:sldLayoutId id="2147483682" r:id="rId4"/>
    <p:sldLayoutId id="2147483681" r:id="rId5"/>
    <p:sldLayoutId id="2147483680" r:id="rId6"/>
    <p:sldLayoutId id="2147483679" r:id="rId7"/>
    <p:sldLayoutId id="2147483678" r:id="rId8"/>
    <p:sldLayoutId id="2147483677" r:id="rId9"/>
    <p:sldLayoutId id="2147483676" r:id="rId10"/>
    <p:sldLayoutId id="214748367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Local%20Settings/Temp/NC_s%20Race%20to%20the%20Top%20Initiative.mo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images.google.com/imgres?imgurl=http://images.pearsoned-ema.com/jpeg/large/9780801319037.jpg&amp;imgrefurl=http://www.pearsoned.co.uk/Bookshop/detail.asp?item=195584&amp;usg=__Fxm2uuZcsTINDUg6Ft11b6I_D3A=&amp;h=648&amp;w=527&amp;sz=85&amp;hl=en&amp;start=1&amp;sig2=fhBKk_p8nU9fNnBxZqRHng&amp;tbnid=LKdFKumlZyfmDM:&amp;tbnh=137&amp;tbnw=111&amp;ei=iSBhScumM9uImQfGicGxDg&amp;prev=/images?q=Dr+Lorin+Anderson+A+Taxonomy+for+Teaching+Learning+and+Assessing:+A+Revision+of+Bloom's+Taxonomy&amp;gbv=2&amp;hl=en"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hyperlink" Target="http://www.corestandards.org/the-standard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6"/>
          <p:cNvSpPr>
            <a:spLocks noGrp="1"/>
          </p:cNvSpPr>
          <p:nvPr>
            <p:ph type="ctrTitle"/>
          </p:nvPr>
        </p:nvSpPr>
        <p:spPr bwMode="auto">
          <a:xfrm>
            <a:off x="0" y="1981200"/>
            <a:ext cx="8839200" cy="1470025"/>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dirty="0" smtClean="0">
                <a:latin typeface="Arial Rounded MT Bold" pitchFamily="34" charset="0"/>
                <a:cs typeface="Times New Roman" pitchFamily="18" charset="0"/>
              </a:rPr>
              <a:t/>
            </a:r>
            <a:br>
              <a:rPr lang="en-US" sz="3200" dirty="0" smtClean="0">
                <a:latin typeface="Arial Rounded MT Bold" pitchFamily="34" charset="0"/>
                <a:cs typeface="Times New Roman" pitchFamily="18" charset="0"/>
              </a:rPr>
            </a:br>
            <a:r>
              <a:rPr lang="en-US" sz="3200" dirty="0" smtClean="0">
                <a:latin typeface="Arial Rounded MT Bold" pitchFamily="34" charset="0"/>
                <a:cs typeface="Times New Roman" pitchFamily="18" charset="0"/>
              </a:rPr>
              <a:t>2009 NC Science Essential Standards</a:t>
            </a:r>
          </a:p>
        </p:txBody>
      </p:sp>
      <p:sp>
        <p:nvSpPr>
          <p:cNvPr id="26626" name="Subtitle 3"/>
          <p:cNvSpPr>
            <a:spLocks noGrp="1"/>
          </p:cNvSpPr>
          <p:nvPr>
            <p:ph type="subTitle" idx="1"/>
          </p:nvPr>
        </p:nvSpPr>
        <p:spPr bwMode="auto">
          <a:xfrm>
            <a:off x="762000" y="5257800"/>
            <a:ext cx="7467600" cy="1524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b="1" dirty="0" smtClean="0">
                <a:latin typeface="Arial Rounded MT Bold" pitchFamily="34" charset="0"/>
              </a:rPr>
              <a:t>Common Core State Standards </a:t>
            </a:r>
          </a:p>
          <a:p>
            <a:pPr eaLnBrk="1" hangingPunct="1"/>
            <a:r>
              <a:rPr lang="en-US" sz="2800" b="1" dirty="0" smtClean="0">
                <a:latin typeface="Arial Rounded MT Bold" pitchFamily="34" charset="0"/>
              </a:rPr>
              <a:t>NC Essential Standards </a:t>
            </a:r>
          </a:p>
          <a:p>
            <a:pPr eaLnBrk="1" hangingPunct="1"/>
            <a:endParaRPr lang="en-US" sz="2800" dirty="0" smtClean="0">
              <a:latin typeface="Arial Rounded MT Bold" pitchFamily="34" charset="0"/>
            </a:endParaRPr>
          </a:p>
          <a:p>
            <a:pPr eaLnBrk="1" hangingPunct="1"/>
            <a:endParaRPr lang="en-US" dirty="0" smtClean="0"/>
          </a:p>
        </p:txBody>
      </p:sp>
      <p:pic>
        <p:nvPicPr>
          <p:cNvPr id="26627" name="Picture 3"/>
          <p:cNvPicPr>
            <a:picLocks noChangeAspect="1" noChangeArrowheads="1"/>
          </p:cNvPicPr>
          <p:nvPr/>
        </p:nvPicPr>
        <p:blipFill>
          <a:blip r:embed="rId3" cstate="print"/>
          <a:srcRect/>
          <a:stretch>
            <a:fillRect/>
          </a:stretch>
        </p:blipFill>
        <p:spPr bwMode="auto">
          <a:xfrm>
            <a:off x="2895600" y="2971800"/>
            <a:ext cx="3708400" cy="2206625"/>
          </a:xfrm>
          <a:prstGeom prst="rect">
            <a:avLst/>
          </a:prstGeom>
          <a:noFill/>
          <a:ln w="12700" cap="sq">
            <a:noFill/>
            <a:miter lim="800000"/>
            <a:headEnd type="none" w="sm" len="sm"/>
            <a:tailEnd type="none" w="sm" len="sm"/>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Videos</a:t>
            </a:r>
            <a:endParaRPr lang="en-US" dirty="0"/>
          </a:p>
        </p:txBody>
      </p:sp>
      <p:sp>
        <p:nvSpPr>
          <p:cNvPr id="2" name="Slide Number Placeholder 1"/>
          <p:cNvSpPr>
            <a:spLocks noGrp="1"/>
          </p:cNvSpPr>
          <p:nvPr>
            <p:ph type="sldNum" sz="quarter" idx="10"/>
          </p:nvPr>
        </p:nvSpPr>
        <p:spPr/>
        <p:txBody>
          <a:bodyPr/>
          <a:lstStyle/>
          <a:p>
            <a:pPr>
              <a:defRPr/>
            </a:pPr>
            <a:fld id="{D684E823-83EE-4712-9C9F-9831D647CBAF}" type="datetime1">
              <a:rPr lang="en-US" smtClean="0"/>
              <a:pPr>
                <a:defRPr/>
              </a:pPr>
              <a:t>2/13/2012</a:t>
            </a:fld>
            <a:r>
              <a:rPr lang="en-US" smtClean="0"/>
              <a:t>  •  page </a:t>
            </a:r>
            <a:fld id="{2CBC65CC-E034-496D-876B-046C89026C41}"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ctrTitle" idx="4294967295"/>
          </p:nvPr>
        </p:nvSpPr>
        <p:spPr>
          <a:xfrm>
            <a:off x="685800" y="228600"/>
            <a:ext cx="7620000" cy="1524000"/>
          </a:xfrm>
        </p:spPr>
        <p:txBody>
          <a:bodyPr/>
          <a:lstStyle/>
          <a:p>
            <a:pPr eaLnBrk="1" hangingPunct="1"/>
            <a:r>
              <a:rPr lang="en-US" sz="2700" smtClean="0">
                <a:solidFill>
                  <a:schemeClr val="tx1"/>
                </a:solidFill>
                <a:latin typeface="Arial" pitchFamily="34" charset="0"/>
                <a:cs typeface="Arial" pitchFamily="34" charset="0"/>
              </a:rPr>
              <a:t> </a:t>
            </a:r>
            <a:endParaRPr lang="en-US" sz="3600" i="1" smtClean="0">
              <a:solidFill>
                <a:srgbClr val="003399"/>
              </a:solidFill>
              <a:latin typeface="Arial" pitchFamily="34" charset="0"/>
              <a:cs typeface="Arial" pitchFamily="34" charset="0"/>
            </a:endParaRPr>
          </a:p>
        </p:txBody>
      </p:sp>
      <p:pic>
        <p:nvPicPr>
          <p:cNvPr id="59394" name="Picture 3" descr="countries or regions,Encarta Map,geography,map of the United States,map of the US,maps,North America,states,text,United States,United States map,US map,USA,USA map"/>
          <p:cNvPicPr>
            <a:picLocks noChangeAspect="1" noChangeArrowheads="1"/>
          </p:cNvPicPr>
          <p:nvPr/>
        </p:nvPicPr>
        <p:blipFill>
          <a:blip r:embed="rId3" cstate="print"/>
          <a:srcRect t="14769" b="14769"/>
          <a:stretch>
            <a:fillRect/>
          </a:stretch>
        </p:blipFill>
        <p:spPr bwMode="auto">
          <a:xfrm>
            <a:off x="2133600" y="1905000"/>
            <a:ext cx="4724400" cy="3116263"/>
          </a:xfrm>
          <a:prstGeom prst="rect">
            <a:avLst/>
          </a:prstGeom>
          <a:noFill/>
          <a:ln w="9525">
            <a:noFill/>
            <a:miter lim="800000"/>
            <a:headEnd/>
            <a:tailEnd/>
          </a:ln>
        </p:spPr>
      </p:pic>
      <p:sp>
        <p:nvSpPr>
          <p:cNvPr id="59395" name="Text Box 4"/>
          <p:cNvSpPr txBox="1">
            <a:spLocks noChangeArrowheads="1"/>
          </p:cNvSpPr>
          <p:nvPr/>
        </p:nvSpPr>
        <p:spPr bwMode="auto">
          <a:xfrm>
            <a:off x="1371600" y="5181600"/>
            <a:ext cx="6705600" cy="369888"/>
          </a:xfrm>
          <a:prstGeom prst="rect">
            <a:avLst/>
          </a:prstGeom>
          <a:noFill/>
          <a:ln w="9525">
            <a:noFill/>
            <a:miter lim="800000"/>
            <a:headEnd/>
            <a:tailEnd/>
          </a:ln>
        </p:spPr>
        <p:txBody>
          <a:bodyPr>
            <a:spAutoFit/>
          </a:bodyPr>
          <a:lstStyle/>
          <a:p>
            <a:pPr algn="ctr">
              <a:spcBef>
                <a:spcPct val="50000"/>
              </a:spcBef>
            </a:pPr>
            <a:r>
              <a:rPr lang="en-US" b="1" i="1">
                <a:solidFill>
                  <a:srgbClr val="002060"/>
                </a:solidFill>
                <a:cs typeface="Arial" pitchFamily="34" charset="0"/>
              </a:rPr>
              <a:t>Constructing a map…</a:t>
            </a:r>
          </a:p>
        </p:txBody>
      </p:sp>
      <p:sp>
        <p:nvSpPr>
          <p:cNvPr id="59396" name="Text Box 5"/>
          <p:cNvSpPr txBox="1">
            <a:spLocks noChangeArrowheads="1"/>
          </p:cNvSpPr>
          <p:nvPr/>
        </p:nvSpPr>
        <p:spPr bwMode="auto">
          <a:xfrm>
            <a:off x="457200" y="685800"/>
            <a:ext cx="8153400" cy="1066800"/>
          </a:xfrm>
          <a:prstGeom prst="rect">
            <a:avLst/>
          </a:prstGeom>
          <a:noFill/>
          <a:ln w="9525">
            <a:noFill/>
            <a:miter lim="800000"/>
            <a:headEnd/>
            <a:tailEnd/>
          </a:ln>
        </p:spPr>
        <p:txBody>
          <a:bodyPr>
            <a:spAutoFit/>
          </a:bodyPr>
          <a:lstStyle/>
          <a:p>
            <a:pPr algn="ctr">
              <a:spcBef>
                <a:spcPct val="5000"/>
              </a:spcBef>
            </a:pPr>
            <a:r>
              <a:rPr lang="en-US" sz="3200">
                <a:solidFill>
                  <a:srgbClr val="002060"/>
                </a:solidFill>
                <a:cs typeface="Arial" pitchFamily="34" charset="0"/>
              </a:rPr>
              <a:t>Themes, Strands and Organizational Structure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685800" y="304800"/>
            <a:ext cx="7772400" cy="495300"/>
          </a:xfrm>
        </p:spPr>
        <p:txBody>
          <a:bodyPr/>
          <a:lstStyle/>
          <a:p>
            <a:pPr eaLnBrk="1" hangingPunct="1"/>
            <a:r>
              <a:rPr lang="en-US" sz="3600" b="0" smtClean="0">
                <a:latin typeface="Arial" pitchFamily="34" charset="0"/>
                <a:cs typeface="Arial" pitchFamily="34" charset="0"/>
              </a:rPr>
              <a:t>Building A Map</a:t>
            </a:r>
          </a:p>
        </p:txBody>
      </p:sp>
      <p:sp>
        <p:nvSpPr>
          <p:cNvPr id="61442" name="Rectangle 3"/>
          <p:cNvSpPr>
            <a:spLocks noGrp="1" noChangeArrowheads="1"/>
          </p:cNvSpPr>
          <p:nvPr>
            <p:ph type="body" idx="1"/>
          </p:nvPr>
        </p:nvSpPr>
        <p:spPr>
          <a:xfrm>
            <a:off x="838200" y="1295400"/>
            <a:ext cx="8001000" cy="4562475"/>
          </a:xfrm>
        </p:spPr>
        <p:txBody>
          <a:bodyPr/>
          <a:lstStyle/>
          <a:p>
            <a:pPr eaLnBrk="1" hangingPunct="1"/>
            <a:r>
              <a:rPr lang="en-US" smtClean="0">
                <a:latin typeface="Arial" pitchFamily="34" charset="0"/>
                <a:cs typeface="Arial" pitchFamily="34" charset="0"/>
              </a:rPr>
              <a:t>Remove the contents of the envelope and place on the table so the group can easily read the statements related to the flow of matter and energy in ecosystems.</a:t>
            </a:r>
          </a:p>
          <a:p>
            <a:pPr eaLnBrk="1" hangingPunct="1"/>
            <a:r>
              <a:rPr lang="en-US" smtClean="0">
                <a:latin typeface="Arial" pitchFamily="34" charset="0"/>
                <a:cs typeface="Arial" pitchFamily="34" charset="0"/>
              </a:rPr>
              <a:t>Discuss which statements could be understood (learned) at K-2, 3-5, 6-8 &amp; 9-12</a:t>
            </a:r>
            <a:r>
              <a:rPr lang="en-US" sz="2800" smtClean="0">
                <a:latin typeface="Arial" pitchFamily="34" charset="0"/>
                <a:cs typeface="Arial" pitchFamily="34" charset="0"/>
              </a:rPr>
              <a:t>.</a:t>
            </a:r>
          </a:p>
          <a:p>
            <a:pPr eaLnBrk="1" hangingPunct="1"/>
            <a:endParaRPr lang="en-US" sz="2800" b="1" smtClean="0">
              <a:solidFill>
                <a:schemeClr val="tx2"/>
              </a:solidFill>
              <a:latin typeface="Arial" pitchFamily="34" charset="0"/>
              <a:cs typeface="Arial" pitchFamily="34" charset="0"/>
            </a:endParaRPr>
          </a:p>
        </p:txBody>
      </p:sp>
      <p:pic>
        <p:nvPicPr>
          <p:cNvPr id="61443" name="Picture 3" descr="countries or regions,Encarta Map,geography,map of the United States,map of the US,maps,North America,states,text,United States,United States map,US map,USA,USA map"/>
          <p:cNvPicPr>
            <a:picLocks noChangeAspect="1" noChangeArrowheads="1"/>
          </p:cNvPicPr>
          <p:nvPr/>
        </p:nvPicPr>
        <p:blipFill>
          <a:blip r:embed="rId3" cstate="print"/>
          <a:srcRect t="14769" b="14769"/>
          <a:stretch>
            <a:fillRect/>
          </a:stretch>
        </p:blipFill>
        <p:spPr bwMode="auto">
          <a:xfrm>
            <a:off x="7391400" y="5181600"/>
            <a:ext cx="1143000"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304800"/>
            <a:ext cx="7772400" cy="609600"/>
          </a:xfrm>
        </p:spPr>
        <p:txBody>
          <a:bodyPr rtlCol="0">
            <a:normAutofit fontScale="90000"/>
          </a:bodyPr>
          <a:lstStyle/>
          <a:p>
            <a:pPr eaLnBrk="1" fontAlgn="auto" hangingPunct="1">
              <a:spcAft>
                <a:spcPts val="0"/>
              </a:spcAft>
              <a:defRPr/>
            </a:pPr>
            <a:r>
              <a:rPr lang="en-US" sz="3600" b="0" dirty="0"/>
              <a:t>Building A Map</a:t>
            </a:r>
          </a:p>
        </p:txBody>
      </p:sp>
      <p:sp>
        <p:nvSpPr>
          <p:cNvPr id="63490" name="Rectangle 3"/>
          <p:cNvSpPr>
            <a:spLocks noGrp="1" noChangeArrowheads="1"/>
          </p:cNvSpPr>
          <p:nvPr>
            <p:ph type="body" idx="1"/>
          </p:nvPr>
        </p:nvSpPr>
        <p:spPr>
          <a:xfrm>
            <a:off x="762000" y="1066800"/>
            <a:ext cx="7464425" cy="4114800"/>
          </a:xfrm>
        </p:spPr>
        <p:txBody>
          <a:bodyPr/>
          <a:lstStyle/>
          <a:p>
            <a:pPr eaLnBrk="1" hangingPunct="1">
              <a:lnSpc>
                <a:spcPct val="80000"/>
              </a:lnSpc>
            </a:pPr>
            <a:r>
              <a:rPr lang="en-US" smtClean="0">
                <a:latin typeface="Arial" pitchFamily="34" charset="0"/>
                <a:cs typeface="Arial" pitchFamily="34" charset="0"/>
              </a:rPr>
              <a:t>Have one person keep notes of the conversation and questions that arise.</a:t>
            </a:r>
          </a:p>
          <a:p>
            <a:pPr eaLnBrk="1" hangingPunct="1">
              <a:lnSpc>
                <a:spcPct val="80000"/>
              </a:lnSpc>
            </a:pPr>
            <a:r>
              <a:rPr lang="en-US" smtClean="0">
                <a:latin typeface="Arial" pitchFamily="34" charset="0"/>
                <a:cs typeface="Arial" pitchFamily="34" charset="0"/>
              </a:rPr>
              <a:t>Once consensus on the grade range placements have been reached, try to arrange them on the template provided showing how one statement contributes to the understanding of another.</a:t>
            </a:r>
          </a:p>
          <a:p>
            <a:pPr eaLnBrk="1" hangingPunct="1">
              <a:lnSpc>
                <a:spcPct val="80000"/>
              </a:lnSpc>
            </a:pPr>
            <a:r>
              <a:rPr lang="en-US" smtClean="0">
                <a:latin typeface="Arial" pitchFamily="34" charset="0"/>
                <a:cs typeface="Arial" pitchFamily="34" charset="0"/>
              </a:rPr>
              <a:t>Tape the statements to the template.</a:t>
            </a:r>
          </a:p>
        </p:txBody>
      </p:sp>
      <p:pic>
        <p:nvPicPr>
          <p:cNvPr id="63491" name="Picture 3" descr="countries or regions,Encarta Map,geography,map of the United States,map of the US,maps,North America,states,text,United States,United States map,US map,USA,USA map"/>
          <p:cNvPicPr>
            <a:picLocks noChangeAspect="1" noChangeArrowheads="1"/>
          </p:cNvPicPr>
          <p:nvPr/>
        </p:nvPicPr>
        <p:blipFill>
          <a:blip r:embed="rId3" cstate="print"/>
          <a:srcRect t="14769" b="14769"/>
          <a:stretch>
            <a:fillRect/>
          </a:stretch>
        </p:blipFill>
        <p:spPr bwMode="auto">
          <a:xfrm>
            <a:off x="7543800" y="4876800"/>
            <a:ext cx="1143000"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304800"/>
            <a:ext cx="7772400" cy="609600"/>
          </a:xfrm>
        </p:spPr>
        <p:txBody>
          <a:bodyPr rtlCol="0">
            <a:normAutofit fontScale="90000"/>
          </a:bodyPr>
          <a:lstStyle/>
          <a:p>
            <a:pPr eaLnBrk="1" fontAlgn="auto" hangingPunct="1">
              <a:spcAft>
                <a:spcPts val="0"/>
              </a:spcAft>
              <a:defRPr/>
            </a:pPr>
            <a:r>
              <a:rPr lang="en-US" sz="3600" b="0" dirty="0">
                <a:solidFill>
                  <a:srgbClr val="002060"/>
                </a:solidFill>
              </a:rPr>
              <a:t>Building A Map</a:t>
            </a:r>
          </a:p>
        </p:txBody>
      </p:sp>
      <p:sp>
        <p:nvSpPr>
          <p:cNvPr id="65538" name="Rectangle 3"/>
          <p:cNvSpPr>
            <a:spLocks noGrp="1" noChangeArrowheads="1"/>
          </p:cNvSpPr>
          <p:nvPr>
            <p:ph type="body" idx="1"/>
          </p:nvPr>
        </p:nvSpPr>
        <p:spPr>
          <a:xfrm>
            <a:off x="1143000" y="1524000"/>
            <a:ext cx="7388225" cy="4562475"/>
          </a:xfrm>
        </p:spPr>
        <p:txBody>
          <a:bodyPr/>
          <a:lstStyle/>
          <a:p>
            <a:pPr eaLnBrk="1" hangingPunct="1"/>
            <a:r>
              <a:rPr lang="en-US" smtClean="0">
                <a:latin typeface="Arial" pitchFamily="34" charset="0"/>
                <a:cs typeface="Arial" pitchFamily="34" charset="0"/>
              </a:rPr>
              <a:t>Use a vis-à-vis marker to draw arrows to show the connections.</a:t>
            </a:r>
          </a:p>
          <a:p>
            <a:pPr eaLnBrk="1" hangingPunct="1"/>
            <a:r>
              <a:rPr lang="en-US" smtClean="0">
                <a:latin typeface="Arial" pitchFamily="34" charset="0"/>
                <a:cs typeface="Arial" pitchFamily="34" charset="0"/>
              </a:rPr>
              <a:t>Prepare to give feedback to large group on the process and the discussion within your group.</a:t>
            </a:r>
          </a:p>
          <a:p>
            <a:pPr eaLnBrk="1" hangingPunct="1">
              <a:buFontTx/>
              <a:buNone/>
            </a:pPr>
            <a:endParaRPr lang="en-US" sz="2800" b="1" smtClean="0">
              <a:solidFill>
                <a:schemeClr val="tx2"/>
              </a:solidFill>
              <a:latin typeface="Arial" pitchFamily="34" charset="0"/>
              <a:cs typeface="Arial" pitchFamily="34" charset="0"/>
            </a:endParaRPr>
          </a:p>
        </p:txBody>
      </p:sp>
      <p:pic>
        <p:nvPicPr>
          <p:cNvPr id="65539" name="Picture 3" descr="countries or regions,Encarta Map,geography,map of the United States,map of the US,maps,North America,states,text,United States,United States map,US map,USA,USA map"/>
          <p:cNvPicPr>
            <a:picLocks noChangeAspect="1" noChangeArrowheads="1"/>
          </p:cNvPicPr>
          <p:nvPr/>
        </p:nvPicPr>
        <p:blipFill>
          <a:blip r:embed="rId3" cstate="print"/>
          <a:srcRect t="14769" b="14769"/>
          <a:stretch>
            <a:fillRect/>
          </a:stretch>
        </p:blipFill>
        <p:spPr bwMode="auto">
          <a:xfrm>
            <a:off x="6400800" y="4424363"/>
            <a:ext cx="1955800" cy="12906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5" descr="countries or regions,Encarta Map,geography,map of the United States,map of the US,maps,North America,states,text,United States,United States map,US map,USA,USA map"/>
          <p:cNvPicPr>
            <a:picLocks noChangeAspect="1" noChangeArrowheads="1"/>
          </p:cNvPicPr>
          <p:nvPr/>
        </p:nvPicPr>
        <p:blipFill>
          <a:blip r:embed="rId3" cstate="print"/>
          <a:srcRect t="14769" b="14769"/>
          <a:stretch>
            <a:fillRect/>
          </a:stretch>
        </p:blipFill>
        <p:spPr bwMode="auto">
          <a:xfrm>
            <a:off x="3200400" y="3581400"/>
            <a:ext cx="2641600" cy="1981200"/>
          </a:xfrm>
          <a:prstGeom prst="rect">
            <a:avLst/>
          </a:prstGeom>
          <a:noFill/>
          <a:ln w="9525">
            <a:noFill/>
            <a:miter lim="800000"/>
            <a:headEnd/>
            <a:tailEnd/>
          </a:ln>
        </p:spPr>
      </p:pic>
      <p:sp>
        <p:nvSpPr>
          <p:cNvPr id="67586" name="Rectangle 2"/>
          <p:cNvSpPr>
            <a:spLocks noGrp="1" noChangeArrowheads="1"/>
          </p:cNvSpPr>
          <p:nvPr>
            <p:ph type="title"/>
          </p:nvPr>
        </p:nvSpPr>
        <p:spPr>
          <a:xfrm>
            <a:off x="685800" y="304800"/>
            <a:ext cx="7772400" cy="762000"/>
          </a:xfrm>
        </p:spPr>
        <p:txBody>
          <a:bodyPr/>
          <a:lstStyle/>
          <a:p>
            <a:pPr eaLnBrk="1" hangingPunct="1"/>
            <a:r>
              <a:rPr lang="en-US" sz="3600" b="0" smtClean="0">
                <a:solidFill>
                  <a:srgbClr val="002060"/>
                </a:solidFill>
                <a:latin typeface="Arial" pitchFamily="34" charset="0"/>
                <a:cs typeface="Arial" pitchFamily="34" charset="0"/>
              </a:rPr>
              <a:t>Building A Map</a:t>
            </a:r>
          </a:p>
        </p:txBody>
      </p:sp>
      <p:sp>
        <p:nvSpPr>
          <p:cNvPr id="36867" name="Rectangle 3"/>
          <p:cNvSpPr>
            <a:spLocks noGrp="1" noChangeArrowheads="1"/>
          </p:cNvSpPr>
          <p:nvPr>
            <p:ph type="body" sz="half" idx="1"/>
          </p:nvPr>
        </p:nvSpPr>
        <p:spPr>
          <a:xfrm>
            <a:off x="1143000" y="1524000"/>
            <a:ext cx="7162800" cy="4495800"/>
          </a:xfrm>
        </p:spPr>
        <p:txBody>
          <a:bodyPr rtlCol="0">
            <a:normAutofit/>
          </a:bodyPr>
          <a:lstStyle/>
          <a:p>
            <a:pPr marL="0" indent="0" eaLnBrk="1" fontAlgn="auto" hangingPunct="1">
              <a:spcAft>
                <a:spcPts val="0"/>
              </a:spcAft>
              <a:buFont typeface="Arial" pitchFamily="34" charset="0"/>
              <a:buNone/>
              <a:defRPr/>
            </a:pPr>
            <a:r>
              <a:rPr lang="en-US" dirty="0">
                <a:solidFill>
                  <a:srgbClr val="002060"/>
                </a:solidFill>
              </a:rPr>
              <a:t>Compare your map to the </a:t>
            </a:r>
            <a:r>
              <a:rPr lang="en-US" dirty="0" smtClean="0">
                <a:solidFill>
                  <a:srgbClr val="002060"/>
                </a:solidFill>
              </a:rPr>
              <a:t>2009 NC Science ES Strand </a:t>
            </a:r>
            <a:r>
              <a:rPr lang="en-US" dirty="0">
                <a:solidFill>
                  <a:srgbClr val="002060"/>
                </a:solidFill>
              </a:rPr>
              <a:t>Map for Flow of Energy and Cycling of Matter.</a:t>
            </a:r>
          </a:p>
          <a:p>
            <a:pPr eaLnBrk="1" fontAlgn="auto" hangingPunct="1">
              <a:spcAft>
                <a:spcPts val="0"/>
              </a:spcAft>
              <a:buFontTx/>
              <a:buNone/>
              <a:defRPr/>
            </a:pPr>
            <a:endParaRPr lang="en-US" sz="2600" b="1"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0594" name="Object 11"/>
          <p:cNvGraphicFramePr>
            <a:graphicFrameLocks noChangeAspect="1"/>
          </p:cNvGraphicFramePr>
          <p:nvPr>
            <p:ph idx="4294967295"/>
          </p:nvPr>
        </p:nvGraphicFramePr>
        <p:xfrm>
          <a:off x="0" y="0"/>
          <a:ext cx="9144000" cy="6172200"/>
        </p:xfrm>
        <a:graphic>
          <a:graphicData uri="http://schemas.openxmlformats.org/presentationml/2006/ole">
            <p:oleObj spid="_x0000_s110594" name="Acrobat Document" r:id="rId4" imgW="6682320" imgH="5163480" progId="AcroExch.Document.7">
              <p:embed/>
            </p:oleObj>
          </a:graphicData>
        </a:graphic>
      </p:graphicFrame>
      <p:sp>
        <p:nvSpPr>
          <p:cNvPr id="110595" name="Rectangle 2"/>
          <p:cNvSpPr>
            <a:spLocks noGrp="1" noChangeArrowheads="1"/>
          </p:cNvSpPr>
          <p:nvPr>
            <p:ph type="title" idx="4294967295"/>
          </p:nvPr>
        </p:nvSpPr>
        <p:spPr>
          <a:xfrm>
            <a:off x="2667000" y="5486400"/>
            <a:ext cx="4419600" cy="914400"/>
          </a:xfrm>
        </p:spPr>
        <p:txBody>
          <a:bodyPr/>
          <a:lstStyle/>
          <a:p>
            <a:pPr eaLnBrk="1" hangingPunct="1"/>
            <a:r>
              <a:rPr lang="en-US" sz="4400" i="1" smtClean="0">
                <a:solidFill>
                  <a:schemeClr val="accent2"/>
                </a:solidFill>
                <a:latin typeface="Arial" pitchFamily="34" charset="0"/>
                <a:cs typeface="Arial" pitchFamily="34" charset="0"/>
              </a:rPr>
              <a:t>Crosswalks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ChangeArrowheads="1"/>
          </p:cNvSpPr>
          <p:nvPr>
            <p:ph type="title" idx="4294967295"/>
          </p:nvPr>
        </p:nvSpPr>
        <p:spPr/>
        <p:txBody>
          <a:bodyPr/>
          <a:lstStyle/>
          <a:p>
            <a:pPr eaLnBrk="1" hangingPunct="1"/>
            <a:r>
              <a:rPr lang="en-US" smtClean="0">
                <a:latin typeface="Arial" pitchFamily="34" charset="0"/>
                <a:cs typeface="Arial" pitchFamily="34" charset="0"/>
              </a:rPr>
              <a:t>Unpacked content</a:t>
            </a:r>
          </a:p>
        </p:txBody>
      </p:sp>
      <p:graphicFrame>
        <p:nvGraphicFramePr>
          <p:cNvPr id="25621" name="Group 21"/>
          <p:cNvGraphicFramePr>
            <a:graphicFrameLocks noGrp="1"/>
          </p:cNvGraphicFramePr>
          <p:nvPr>
            <p:ph idx="4294967295"/>
          </p:nvPr>
        </p:nvGraphicFramePr>
        <p:xfrm>
          <a:off x="457200" y="1295400"/>
          <a:ext cx="8001000" cy="4566921"/>
        </p:xfrm>
        <a:graphic>
          <a:graphicData uri="http://schemas.openxmlformats.org/drawingml/2006/table">
            <a:tbl>
              <a:tblPr/>
              <a:tblGrid>
                <a:gridCol w="8001000"/>
              </a:tblGrid>
              <a:tr h="4762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147888" algn="l"/>
                        </a:tabLst>
                      </a:pPr>
                      <a:r>
                        <a:rPr kumimoji="0" lang="en-US" sz="2000" b="1" i="0" u="none" strike="noStrike" cap="none" normalizeH="0" baseline="0" smtClean="0">
                          <a:ln>
                            <a:noFill/>
                          </a:ln>
                          <a:solidFill>
                            <a:schemeClr val="bg1"/>
                          </a:solidFill>
                          <a:effectLst/>
                          <a:latin typeface="Times New Roman" pitchFamily="18" charset="0"/>
                          <a:ea typeface="ヒラギノ角ゴ Pro W3" pitchFamily="1" charset="-128"/>
                          <a:cs typeface="Times New Roman" pitchFamily="18" charset="0"/>
                        </a:rPr>
                        <a:t>Forces and Motion </a:t>
                      </a:r>
                      <a:endParaRPr kumimoji="0" lang="en-US" sz="2000" b="0" i="0" u="none" strike="noStrike" cap="none" normalizeH="0" baseline="0" smtClean="0">
                        <a:ln>
                          <a:noFill/>
                        </a:ln>
                        <a:solidFill>
                          <a:schemeClr val="bg1"/>
                        </a:solidFill>
                        <a:effectLst/>
                        <a:latin typeface="Arial" charset="0"/>
                        <a:ea typeface="ヒラギノ角ゴ Pro W3" pitchFamily="1"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0000"/>
                    </a:solidFill>
                  </a:tcPr>
                </a:tc>
              </a:tr>
              <a:tr h="5080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47888" algn="l"/>
                        </a:tabLst>
                      </a:pPr>
                      <a:r>
                        <a:rPr kumimoji="0" lang="en-US" sz="16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Essential Standard:  PS 1.P.1 Understand how forces (pushes or pulls) affect the motion of an object.</a:t>
                      </a:r>
                      <a:endParaRPr kumimoji="0" lang="en-US" sz="1600" b="0" i="0" u="none" strike="noStrike" cap="none" normalizeH="0" baseline="0" smtClean="0">
                        <a:ln>
                          <a:noFill/>
                        </a:ln>
                        <a:solidFill>
                          <a:schemeClr val="tx1"/>
                        </a:solidFill>
                        <a:effectLst/>
                        <a:latin typeface="Arial" charset="0"/>
                        <a:ea typeface="ヒラギノ角ゴ Pro W3" pitchFamily="1"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D6D8D7"/>
                    </a:solidFill>
                  </a:tcPr>
                </a:tc>
              </a:tr>
              <a:tr h="11699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Clarifying Objectives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1.P.1.1 Explain the importance of a  push or pull to changing the motion of an object.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1.P.1.2 Explain how some forces (pushes and pulls) can be used to make things move without touching them, such as magnets.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1.P.1.3  Predict the effect of a given force on the motion of an object, including balanced forces.</a:t>
                      </a: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r>
              <a:tr h="3905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47888" algn="l"/>
                        </a:tabLst>
                      </a:pPr>
                      <a:r>
                        <a:rPr kumimoji="0" lang="en-US" sz="16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What does this standard mean a child will know, understand and be able to do?</a:t>
                      </a:r>
                      <a:endParaRPr kumimoji="0" lang="en-US" sz="1600" b="1" i="0" u="none" strike="noStrike" cap="none" normalizeH="0" baseline="0" smtClean="0">
                        <a:ln>
                          <a:noFill/>
                        </a:ln>
                        <a:solidFill>
                          <a:schemeClr val="tx1"/>
                        </a:solidFill>
                        <a:effectLst/>
                        <a:latin typeface="Arial" charset="0"/>
                        <a:ea typeface="ヒラギノ角ゴ Pro W3" pitchFamily="1"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D6D8D7"/>
                    </a:solidFill>
                  </a:tcPr>
                </a:tc>
              </a:tr>
              <a:tr h="19510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47888" algn="l"/>
                        </a:tabLst>
                      </a:pPr>
                      <a:r>
                        <a:rPr kumimoji="0" lang="en-US" sz="14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1.P.1.1 Students know a force is a push or pull.  Students know a force, a push or a pull, can change the motion of an object in three ways: go faster, slower or change the direction of the motion.  Students know a force (push or pull) is needed to start objects moving, keep objects moving or stop objects that are moving.</a:t>
                      </a:r>
                    </a:p>
                    <a:p>
                      <a:pPr marL="342900" marR="0" lvl="0" indent="-342900" algn="l" defTabSz="914400" rtl="0" eaLnBrk="0" fontAlgn="base" latinLnBrk="0" hangingPunct="0">
                        <a:lnSpc>
                          <a:spcPct val="100000"/>
                        </a:lnSpc>
                        <a:spcBef>
                          <a:spcPct val="0"/>
                        </a:spcBef>
                        <a:spcAft>
                          <a:spcPct val="0"/>
                        </a:spcAft>
                        <a:buClrTx/>
                        <a:buSzTx/>
                        <a:buFontTx/>
                        <a:buNone/>
                        <a:tabLst>
                          <a:tab pos="2147888" algn="l"/>
                        </a:tabLst>
                      </a:pPr>
                      <a:r>
                        <a:rPr kumimoji="0" lang="en-US" sz="14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1.P.1.2  Students know magnets exert an unseen force that makes some things move without touching them.  Students know magnets have poles that attract or repel each other.</a:t>
                      </a:r>
                    </a:p>
                    <a:p>
                      <a:pPr marL="342900" marR="0" lvl="0" indent="-342900" algn="l" defTabSz="914400" rtl="0" eaLnBrk="0" fontAlgn="base" latinLnBrk="0" hangingPunct="0">
                        <a:lnSpc>
                          <a:spcPct val="100000"/>
                        </a:lnSpc>
                        <a:spcBef>
                          <a:spcPct val="0"/>
                        </a:spcBef>
                        <a:spcAft>
                          <a:spcPct val="0"/>
                        </a:spcAft>
                        <a:buClrTx/>
                        <a:buSzTx/>
                        <a:buFontTx/>
                        <a:buNone/>
                        <a:tabLst>
                          <a:tab pos="2147888" algn="l"/>
                        </a:tabLst>
                      </a:pPr>
                      <a:r>
                        <a:rPr kumimoji="0" lang="en-US" sz="1400" b="1" i="0" u="none" strike="noStrike" cap="none" normalizeH="0" baseline="0" smtClean="0">
                          <a:ln>
                            <a:noFill/>
                          </a:ln>
                          <a:solidFill>
                            <a:schemeClr val="tx1"/>
                          </a:solidFill>
                          <a:effectLst/>
                          <a:latin typeface="Times New Roman" pitchFamily="18" charset="0"/>
                          <a:ea typeface="ヒラギノ角ゴ Pro W3" pitchFamily="1" charset="-128"/>
                          <a:cs typeface="Times New Roman" pitchFamily="18" charset="0"/>
                        </a:rPr>
                        <a:t>1.P.1.3  Students know the size of the change in motion of an object is based on the amount of force applied to the object.  Students know that balance is associated with position and weight.</a:t>
                      </a: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ChangeArrowheads="1"/>
          </p:cNvSpPr>
          <p:nvPr>
            <p:ph type="title" idx="4294967295"/>
          </p:nvPr>
        </p:nvSpPr>
        <p:spPr/>
        <p:txBody>
          <a:bodyPr/>
          <a:lstStyle/>
          <a:p>
            <a:pPr eaLnBrk="1" hangingPunct="1"/>
            <a:r>
              <a:rPr lang="en-US" smtClean="0">
                <a:latin typeface="Arial" pitchFamily="34" charset="0"/>
                <a:cs typeface="Arial" pitchFamily="34" charset="0"/>
              </a:rPr>
              <a:t>Assessment Prototypes</a:t>
            </a:r>
          </a:p>
        </p:txBody>
      </p:sp>
      <p:graphicFrame>
        <p:nvGraphicFramePr>
          <p:cNvPr id="26651" name="Group 27"/>
          <p:cNvGraphicFramePr>
            <a:graphicFrameLocks noGrp="1"/>
          </p:cNvGraphicFramePr>
          <p:nvPr>
            <p:ph idx="4294967295"/>
          </p:nvPr>
        </p:nvGraphicFramePr>
        <p:xfrm>
          <a:off x="609600" y="1371600"/>
          <a:ext cx="7772400" cy="4551364"/>
        </p:xfrm>
        <a:graphic>
          <a:graphicData uri="http://schemas.openxmlformats.org/drawingml/2006/table">
            <a:tbl>
              <a:tblPr/>
              <a:tblGrid>
                <a:gridCol w="1371600"/>
                <a:gridCol w="2697163"/>
                <a:gridCol w="3703637"/>
              </a:tblGrid>
              <a:tr h="452438">
                <a:tc gridSpan="3">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pitchFamily="18" charset="0"/>
                          <a:cs typeface="Times New Roman" pitchFamily="18" charset="0"/>
                        </a:rPr>
                        <a:t>Forces and Motion</a:t>
                      </a:r>
                      <a:endParaRPr kumimoji="0" lang="en-US" sz="1600" b="0" i="0" u="none" strike="noStrike" cap="none" normalizeH="0" baseline="0" dirty="0" smtClean="0">
                        <a:ln>
                          <a:noFill/>
                        </a:ln>
                        <a:solidFill>
                          <a:schemeClr val="tx1"/>
                        </a:solidFill>
                        <a:effectLst/>
                        <a:latin typeface="Arial" charset="0"/>
                        <a:ea typeface="Times"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D8D7"/>
                    </a:solidFill>
                  </a:tcPr>
                </a:tc>
                <a:tc hMerge="1">
                  <a:txBody>
                    <a:bodyPr/>
                    <a:lstStyle/>
                    <a:p>
                      <a:endParaRPr lang="en-US"/>
                    </a:p>
                  </a:txBody>
                  <a:tcPr/>
                </a:tc>
                <a:tc hMerge="1">
                  <a:txBody>
                    <a:bodyPr/>
                    <a:lstStyle/>
                    <a:p>
                      <a:endParaRPr lang="en-US"/>
                    </a:p>
                  </a:txBody>
                  <a:tcPr/>
                </a:tc>
              </a:tr>
              <a:tr h="5445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Essential Standard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D8D7"/>
                    </a:solid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Clarifying Objectives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D8D7"/>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457200" algn="r"/>
                          <a:tab pos="2743200" algn="ctr"/>
                          <a:tab pos="5486400" algn="r"/>
                        </a:tabLst>
                      </a:pPr>
                      <a:r>
                        <a:rPr kumimoji="0" lang="en-US" sz="14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Assessment Prototypes</a:t>
                      </a:r>
                      <a:endParaRPr kumimoji="0" lang="en-US" sz="14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D8D7"/>
                    </a:solidFill>
                  </a:tcPr>
                </a:tc>
              </a:tr>
              <a:tr h="35544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Times" pitchFamily="18" charset="0"/>
                          <a:cs typeface="Times New Roman" pitchFamily="18" charset="0"/>
                        </a:rPr>
                        <a:t>1.P.1  Understand how forces (pushes and pulls) affect the motion of an object. </a:t>
                      </a:r>
                      <a:endParaRPr kumimoji="0" lang="en-US" sz="1200" b="0" i="0" u="none" strike="noStrike" cap="none" normalizeH="0" baseline="0" dirty="0" smtClean="0">
                        <a:ln>
                          <a:noFill/>
                        </a:ln>
                        <a:solidFill>
                          <a:schemeClr val="tx1"/>
                        </a:solidFill>
                        <a:effectLst/>
                        <a:latin typeface="Times New Roman" pitchFamily="18" charset="0"/>
                        <a:ea typeface="Times"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495300" marR="0" lvl="0" indent="-4953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1.P.1.1 Explain the importance of a  push or pull to changing the motion of an object.</a:t>
                      </a:r>
                    </a:p>
                    <a:p>
                      <a:pPr marL="495300" marR="0" lvl="0" indent="-49530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1.P.1.2 Explain how some forces (pushes and pulls) can be used to make things move without touching them, such as magnets.</a:t>
                      </a:r>
                    </a:p>
                    <a:p>
                      <a:pPr marL="495300" marR="0" lvl="0" indent="-495300" algn="l" defTabSz="914400" rtl="0" eaLnBrk="0" fontAlgn="base" latinLnBrk="0" hangingPunct="0">
                        <a:lnSpc>
                          <a:spcPct val="100000"/>
                        </a:lnSpc>
                        <a:spcBef>
                          <a:spcPct val="0"/>
                        </a:spcBef>
                        <a:spcAft>
                          <a:spcPct val="0"/>
                        </a:spcAft>
                        <a:buClrTx/>
                        <a:buSzTx/>
                        <a:buFontTx/>
                        <a:buAutoNum type="arabicPeriod"/>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AutoNum type="arabicPeriod"/>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1.P.1.3 Predict the effect of a given force on the motion of an object, including balanced forces.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495300" marR="0" lvl="0" indent="-4953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1.P.1.1     Use playground and classroom equipment and structures to demonstrate and investigate a push, pull, or change in motion.  Discuss scenarios with student groups and ask the students to make predictions (for example:  What will happen if I push a ball that is resting on the floor?). </a:t>
                      </a:r>
                    </a:p>
                    <a:p>
                      <a:pPr marL="495300" marR="0" lvl="0" indent="-49530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1.P.1.2     Teacher guided inquiry:  have students observe and investigate which types of materials can be moved by magnets and which materials can not.   </a:t>
                      </a:r>
                    </a:p>
                    <a:p>
                      <a:pPr marL="495300" marR="0" lvl="0" indent="-495300" algn="l" defTabSz="914400" rtl="0" eaLnBrk="0" fontAlgn="base" latinLnBrk="0" hangingPunct="0">
                        <a:lnSpc>
                          <a:spcPct val="100000"/>
                        </a:lnSpc>
                        <a:spcBef>
                          <a:spcPct val="0"/>
                        </a:spcBef>
                        <a:spcAft>
                          <a:spcPct val="0"/>
                        </a:spcAft>
                        <a:buClrTx/>
                        <a:buSzTx/>
                        <a:buFontTx/>
                        <a:buAutoNum type="arabicPeriod"/>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AutoNum type="arabicPeriod"/>
                        <a:tabLst/>
                      </a:pPr>
                      <a:endPar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endParaRPr>
                    </a:p>
                    <a:p>
                      <a:pPr marL="495300" marR="0" lvl="0" indent="-4953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Times" pitchFamily="18" charset="0"/>
                          <a:cs typeface="Times New Roman" pitchFamily="18" charset="0"/>
                        </a:rPr>
                        <a:t>1.P.1.3     Guide students to manipulate blocks on a balance and predict the motion of the balance (up or down) when items of different masses are placed on each side.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228600" y="228600"/>
            <a:ext cx="8382000" cy="1828800"/>
          </a:xfrm>
        </p:spPr>
        <p:txBody>
          <a:bodyPr>
            <a:normAutofit fontScale="90000"/>
          </a:bodyPr>
          <a:lstStyle/>
          <a:p>
            <a:pPr>
              <a:defRPr/>
            </a:pPr>
            <a:r>
              <a:rPr lang="en-US" b="0" i="1" dirty="0" smtClean="0"/>
              <a:t>Quick Write:</a:t>
            </a:r>
            <a:r>
              <a:rPr lang="en-US" i="1" dirty="0" smtClean="0"/>
              <a:t/>
            </a:r>
            <a:br>
              <a:rPr lang="en-US" i="1" dirty="0" smtClean="0"/>
            </a:br>
            <a:r>
              <a:rPr lang="en-US" sz="3200" b="0" dirty="0" smtClean="0"/>
              <a:t>Make a quick list of 3 ideas shared today and share how each will impact your transition plans.</a:t>
            </a:r>
            <a:endParaRPr lang="en-US" i="1" dirty="0"/>
          </a:p>
        </p:txBody>
      </p:sp>
      <p:sp>
        <p:nvSpPr>
          <p:cNvPr id="5" name="Isosceles Triangle 4"/>
          <p:cNvSpPr/>
          <p:nvPr/>
        </p:nvSpPr>
        <p:spPr>
          <a:xfrm>
            <a:off x="6096000" y="3505200"/>
            <a:ext cx="2819400" cy="2590800"/>
          </a:xfrm>
          <a:prstGeom prst="triangle">
            <a:avLst>
              <a:gd name="adj" fmla="val 48064"/>
            </a:avLst>
          </a:prstGeom>
          <a:gradFill flip="none" rotWithShape="1">
            <a:gsLst>
              <a:gs pos="0">
                <a:srgbClr val="668FB2">
                  <a:tint val="66000"/>
                  <a:satMod val="160000"/>
                </a:srgbClr>
              </a:gs>
              <a:gs pos="50000">
                <a:srgbClr val="668FB2">
                  <a:tint val="44500"/>
                  <a:satMod val="160000"/>
                </a:srgbClr>
              </a:gs>
              <a:gs pos="100000">
                <a:srgbClr val="668FB2">
                  <a:tint val="23500"/>
                  <a:satMod val="160000"/>
                </a:srgbClr>
              </a:gs>
            </a:gsLst>
            <a:lin ang="16200000" scaled="1"/>
            <a:tileRect/>
          </a:gradFill>
          <a:ln>
            <a:solidFill>
              <a:srgbClr val="00457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304800" y="1828800"/>
            <a:ext cx="2286000" cy="2057400"/>
          </a:xfrm>
          <a:prstGeom prst="rect">
            <a:avLst/>
          </a:prstGeom>
          <a:solidFill>
            <a:srgbClr val="00457E"/>
          </a:solidFill>
          <a:ln>
            <a:solidFill>
              <a:srgbClr val="668F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0836" name="TextBox 6"/>
          <p:cNvSpPr txBox="1">
            <a:spLocks noChangeArrowheads="1"/>
          </p:cNvSpPr>
          <p:nvPr/>
        </p:nvSpPr>
        <p:spPr bwMode="auto">
          <a:xfrm>
            <a:off x="609600" y="2057400"/>
            <a:ext cx="1600200" cy="1631950"/>
          </a:xfrm>
          <a:prstGeom prst="rect">
            <a:avLst/>
          </a:prstGeom>
          <a:noFill/>
          <a:ln w="9525">
            <a:noFill/>
            <a:miter lim="800000"/>
            <a:headEnd/>
            <a:tailEnd/>
          </a:ln>
        </p:spPr>
        <p:txBody>
          <a:bodyPr>
            <a:spAutoFit/>
          </a:bodyPr>
          <a:lstStyle/>
          <a:p>
            <a:pPr algn="ctr"/>
            <a:r>
              <a:rPr lang="en-US" sz="2000">
                <a:solidFill>
                  <a:schemeClr val="bg1"/>
                </a:solidFill>
                <a:latin typeface="Arial Rounded MT Bold" pitchFamily="34" charset="0"/>
              </a:rPr>
              <a:t>List 1 idea that “Squares” with your thoughts:</a:t>
            </a:r>
          </a:p>
        </p:txBody>
      </p:sp>
      <p:sp>
        <p:nvSpPr>
          <p:cNvPr id="8" name="Flowchart: Connector 7"/>
          <p:cNvSpPr/>
          <p:nvPr/>
        </p:nvSpPr>
        <p:spPr>
          <a:xfrm>
            <a:off x="3429000" y="2819400"/>
            <a:ext cx="2286000" cy="2438400"/>
          </a:xfrm>
          <a:prstGeom prst="flowChartConnector">
            <a:avLst/>
          </a:prstGeom>
          <a:gradFill flip="none" rotWithShape="1">
            <a:gsLst>
              <a:gs pos="0">
                <a:srgbClr val="668FB2">
                  <a:shade val="30000"/>
                  <a:satMod val="115000"/>
                </a:srgbClr>
              </a:gs>
              <a:gs pos="50000">
                <a:srgbClr val="668FB2">
                  <a:shade val="67500"/>
                  <a:satMod val="115000"/>
                </a:srgbClr>
              </a:gs>
              <a:gs pos="100000">
                <a:srgbClr val="668FB2">
                  <a:shade val="100000"/>
                  <a:satMod val="115000"/>
                </a:srgbClr>
              </a:gs>
            </a:gsLst>
            <a:lin ang="10800000" scaled="1"/>
            <a:tileRect/>
          </a:gradFill>
          <a:ln>
            <a:solidFill>
              <a:srgbClr val="0013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0838" name="TextBox 8"/>
          <p:cNvSpPr txBox="1">
            <a:spLocks noChangeArrowheads="1"/>
          </p:cNvSpPr>
          <p:nvPr/>
        </p:nvSpPr>
        <p:spPr bwMode="auto">
          <a:xfrm>
            <a:off x="3429000" y="3352800"/>
            <a:ext cx="2362200" cy="1938338"/>
          </a:xfrm>
          <a:prstGeom prst="rect">
            <a:avLst/>
          </a:prstGeom>
          <a:noFill/>
          <a:ln w="9525">
            <a:noFill/>
            <a:miter lim="800000"/>
            <a:headEnd/>
            <a:tailEnd/>
          </a:ln>
        </p:spPr>
        <p:txBody>
          <a:bodyPr>
            <a:spAutoFit/>
          </a:bodyPr>
          <a:lstStyle/>
          <a:p>
            <a:pPr algn="ctr"/>
            <a:r>
              <a:rPr lang="en-US" sz="2000">
                <a:solidFill>
                  <a:schemeClr val="bg1"/>
                </a:solidFill>
                <a:latin typeface="Arial Rounded MT Bold" pitchFamily="34" charset="0"/>
              </a:rPr>
              <a:t>List 1 idea that’s</a:t>
            </a:r>
          </a:p>
          <a:p>
            <a:pPr algn="ctr"/>
            <a:r>
              <a:rPr lang="en-US" sz="2000">
                <a:solidFill>
                  <a:schemeClr val="bg1"/>
                </a:solidFill>
                <a:latin typeface="Arial Rounded MT Bold" pitchFamily="34" charset="0"/>
              </a:rPr>
              <a:t>still rolling “Around”: </a:t>
            </a:r>
          </a:p>
          <a:p>
            <a:pPr algn="ctr"/>
            <a:r>
              <a:rPr lang="en-US" sz="2000">
                <a:solidFill>
                  <a:schemeClr val="bg1"/>
                </a:solidFill>
                <a:latin typeface="Arial Rounded MT Bold" pitchFamily="34" charset="0"/>
              </a:rPr>
              <a:t>“I’m just not sure about</a:t>
            </a:r>
          </a:p>
          <a:p>
            <a:pPr algn="ctr"/>
            <a:r>
              <a:rPr lang="en-US" sz="2000">
                <a:solidFill>
                  <a:schemeClr val="bg1"/>
                </a:solidFill>
                <a:latin typeface="Arial Rounded MT Bold" pitchFamily="34" charset="0"/>
              </a:rPr>
              <a:t>that!”</a:t>
            </a:r>
          </a:p>
        </p:txBody>
      </p:sp>
      <p:sp>
        <p:nvSpPr>
          <p:cNvPr id="120839" name="TextBox 10"/>
          <p:cNvSpPr txBox="1">
            <a:spLocks noChangeArrowheads="1"/>
          </p:cNvSpPr>
          <p:nvPr/>
        </p:nvSpPr>
        <p:spPr bwMode="auto">
          <a:xfrm>
            <a:off x="6705600" y="4619625"/>
            <a:ext cx="1600200" cy="1323975"/>
          </a:xfrm>
          <a:prstGeom prst="rect">
            <a:avLst/>
          </a:prstGeom>
          <a:noFill/>
          <a:ln w="9525">
            <a:noFill/>
            <a:miter lim="800000"/>
            <a:headEnd/>
            <a:tailEnd/>
          </a:ln>
        </p:spPr>
        <p:txBody>
          <a:bodyPr>
            <a:spAutoFit/>
          </a:bodyPr>
          <a:lstStyle/>
          <a:p>
            <a:pPr algn="ctr"/>
            <a:r>
              <a:rPr lang="en-US" sz="2000">
                <a:solidFill>
                  <a:srgbClr val="002060"/>
                </a:solidFill>
                <a:latin typeface="Arial Rounded MT Bold" pitchFamily="34" charset="0"/>
              </a:rPr>
              <a:t>List 1 idea you would like to “Change”: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1981200" y="0"/>
            <a:ext cx="5334000" cy="838200"/>
          </a:xfrm>
        </p:spPr>
        <p:txBody>
          <a:bodyPr/>
          <a:lstStyle/>
          <a:p>
            <a:pPr algn="ctr" eaLnBrk="1" hangingPunct="1"/>
            <a:r>
              <a:rPr lang="en-US" sz="4000" b="0" smtClean="0">
                <a:solidFill>
                  <a:srgbClr val="002060"/>
                </a:solidFill>
                <a:latin typeface="Arial" pitchFamily="34" charset="0"/>
                <a:cs typeface="Arial" pitchFamily="34" charset="0"/>
              </a:rPr>
              <a:t>Session Objectives:</a:t>
            </a:r>
          </a:p>
        </p:txBody>
      </p:sp>
      <p:sp>
        <p:nvSpPr>
          <p:cNvPr id="39938" name="Content Placeholder 2"/>
          <p:cNvSpPr>
            <a:spLocks noGrp="1"/>
          </p:cNvSpPr>
          <p:nvPr>
            <p:ph idx="1"/>
          </p:nvPr>
        </p:nvSpPr>
        <p:spPr>
          <a:xfrm>
            <a:off x="533400" y="838200"/>
            <a:ext cx="8382000" cy="5105400"/>
          </a:xfrm>
        </p:spPr>
        <p:txBody>
          <a:bodyPr/>
          <a:lstStyle/>
          <a:p>
            <a:pPr marL="0" indent="0" eaLnBrk="1" hangingPunct="1">
              <a:buFont typeface="Arial" charset="0"/>
              <a:buNone/>
              <a:defRPr/>
            </a:pPr>
            <a:r>
              <a:rPr lang="en-US" dirty="0" smtClean="0">
                <a:solidFill>
                  <a:srgbClr val="002060"/>
                </a:solidFill>
                <a:latin typeface="Arial" charset="0"/>
                <a:cs typeface="Arial" charset="0"/>
              </a:rPr>
              <a:t>By the end of today’s sessions, participants will be able to:</a:t>
            </a:r>
          </a:p>
          <a:p>
            <a:pPr eaLnBrk="1" hangingPunct="1">
              <a:buFont typeface="Arial" charset="0"/>
              <a:buChar char="•"/>
              <a:defRPr/>
            </a:pPr>
            <a:r>
              <a:rPr lang="en-US" dirty="0" smtClean="0">
                <a:solidFill>
                  <a:srgbClr val="002060"/>
                </a:solidFill>
                <a:latin typeface="Arial" charset="0"/>
                <a:cs typeface="Arial" charset="0"/>
              </a:rPr>
              <a:t>Describe benefits of the NC Science Essential Standards (NC Science ES).</a:t>
            </a:r>
          </a:p>
          <a:p>
            <a:pPr eaLnBrk="1" hangingPunct="1">
              <a:buFont typeface="Arial" charset="0"/>
              <a:buChar char="•"/>
              <a:defRPr/>
            </a:pPr>
            <a:r>
              <a:rPr lang="en-US" dirty="0" smtClean="0">
                <a:solidFill>
                  <a:srgbClr val="002060"/>
                </a:solidFill>
                <a:latin typeface="Arial" charset="0"/>
                <a:cs typeface="Arial" charset="0"/>
              </a:rPr>
              <a:t>Explain how these benefits will improve student outcomes.</a:t>
            </a:r>
          </a:p>
          <a:p>
            <a:pPr eaLnBrk="1" hangingPunct="1">
              <a:buFont typeface="Arial" charset="0"/>
              <a:buChar char="•"/>
              <a:defRPr/>
            </a:pPr>
            <a:r>
              <a:rPr lang="en-US" dirty="0" smtClean="0">
                <a:solidFill>
                  <a:srgbClr val="002060"/>
                </a:solidFill>
                <a:latin typeface="Arial" charset="0"/>
                <a:cs typeface="Arial" charset="0"/>
              </a:rPr>
              <a:t>Describe how the NC Science ES compare to the Common Core State Standards, the Next Generation of Science Standards, and the 2004 NC Science SCOS.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Rectangle 2"/>
          <p:cNvSpPr>
            <a:spLocks noGrp="1" noChangeArrowheads="1"/>
          </p:cNvSpPr>
          <p:nvPr>
            <p:ph type="title"/>
          </p:nvPr>
        </p:nvSpPr>
        <p:spPr/>
        <p:txBody>
          <a:bodyPr/>
          <a:lstStyle/>
          <a:p>
            <a:r>
              <a:rPr lang="en-US" smtClean="0">
                <a:latin typeface="Arial" pitchFamily="34" charset="0"/>
                <a:cs typeface="Arial" pitchFamily="34" charset="0"/>
              </a:rPr>
              <a:t>Message…</a:t>
            </a:r>
          </a:p>
        </p:txBody>
      </p:sp>
      <p:pic>
        <p:nvPicPr>
          <p:cNvPr id="325634" name="Picture 9" descr="image_mini"/>
          <p:cNvPicPr>
            <a:picLocks noChangeAspect="1" noChangeArrowheads="1"/>
          </p:cNvPicPr>
          <p:nvPr/>
        </p:nvPicPr>
        <p:blipFill>
          <a:blip r:embed="rId3" cstate="print"/>
          <a:srcRect/>
          <a:stretch>
            <a:fillRect/>
          </a:stretch>
        </p:blipFill>
        <p:spPr bwMode="auto">
          <a:xfrm>
            <a:off x="1447800" y="1143000"/>
            <a:ext cx="5921375" cy="4008438"/>
          </a:xfrm>
          <a:prstGeom prst="rect">
            <a:avLst/>
          </a:prstGeom>
          <a:noFill/>
          <a:ln w="9525">
            <a:noFill/>
            <a:miter lim="800000"/>
            <a:headEnd/>
            <a:tailEnd/>
          </a:ln>
        </p:spPr>
      </p:pic>
      <p:pic>
        <p:nvPicPr>
          <p:cNvPr id="325635" name="Picture 6"/>
          <p:cNvPicPr>
            <a:picLocks noChangeAspect="1"/>
          </p:cNvPicPr>
          <p:nvPr/>
        </p:nvPicPr>
        <p:blipFill>
          <a:blip r:embed="rId4" cstate="print"/>
          <a:srcRect/>
          <a:stretch>
            <a:fillRect/>
          </a:stretch>
        </p:blipFill>
        <p:spPr bwMode="auto">
          <a:xfrm>
            <a:off x="7213600" y="2133600"/>
            <a:ext cx="1930400" cy="3705225"/>
          </a:xfrm>
          <a:prstGeom prst="rect">
            <a:avLst/>
          </a:prstGeom>
          <a:noFill/>
          <a:ln w="9525">
            <a:noFill/>
            <a:miter lim="800000"/>
            <a:headEnd/>
            <a:tailEnd/>
          </a:ln>
        </p:spPr>
      </p:pic>
      <p:sp>
        <p:nvSpPr>
          <p:cNvPr id="325636" name="TextBox 6"/>
          <p:cNvSpPr txBox="1">
            <a:spLocks noChangeArrowheads="1"/>
          </p:cNvSpPr>
          <p:nvPr/>
        </p:nvSpPr>
        <p:spPr bwMode="auto">
          <a:xfrm>
            <a:off x="7239000" y="2819400"/>
            <a:ext cx="1905000" cy="584200"/>
          </a:xfrm>
          <a:prstGeom prst="rect">
            <a:avLst/>
          </a:prstGeom>
          <a:noFill/>
          <a:ln w="9525">
            <a:noFill/>
            <a:miter lim="800000"/>
            <a:headEnd/>
            <a:tailEnd/>
          </a:ln>
        </p:spPr>
        <p:txBody>
          <a:bodyPr>
            <a:spAutoFit/>
          </a:bodyPr>
          <a:lstStyle/>
          <a:p>
            <a:r>
              <a:rPr lang="en-US" sz="3200" b="1">
                <a:solidFill>
                  <a:srgbClr val="00CC00"/>
                </a:solidFill>
                <a:latin typeface="Arial Rounded MT Bold" pitchFamily="34" charset="0"/>
              </a:rPr>
              <a:t>EXPERT</a:t>
            </a:r>
          </a:p>
        </p:txBody>
      </p:sp>
      <p:sp>
        <p:nvSpPr>
          <p:cNvPr id="325637" name="TextBox 7"/>
          <p:cNvSpPr txBox="1">
            <a:spLocks noChangeArrowheads="1"/>
          </p:cNvSpPr>
          <p:nvPr/>
        </p:nvSpPr>
        <p:spPr bwMode="auto">
          <a:xfrm>
            <a:off x="914400" y="5265738"/>
            <a:ext cx="6934200" cy="830262"/>
          </a:xfrm>
          <a:prstGeom prst="rect">
            <a:avLst/>
          </a:prstGeom>
          <a:noFill/>
          <a:ln w="9525">
            <a:noFill/>
            <a:miter lim="800000"/>
            <a:headEnd/>
            <a:tailEnd/>
          </a:ln>
        </p:spPr>
        <p:txBody>
          <a:bodyPr>
            <a:spAutoFit/>
          </a:bodyPr>
          <a:lstStyle/>
          <a:p>
            <a:pPr algn="ctr"/>
            <a:r>
              <a:rPr lang="en-US" sz="4800">
                <a:solidFill>
                  <a:srgbClr val="002060"/>
                </a:solidFill>
                <a:latin typeface="Monotype Corsiva" pitchFamily="66" charset="0"/>
              </a:rPr>
              <a:t>Thank you for your attention!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p:cNvPicPr>
            <a:picLocks noChangeAspect="1" noChangeArrowheads="1"/>
          </p:cNvPicPr>
          <p:nvPr/>
        </p:nvPicPr>
        <p:blipFill>
          <a:blip r:embed="rId3" cstate="print"/>
          <a:srcRect/>
          <a:stretch>
            <a:fillRect/>
          </a:stretch>
        </p:blipFill>
        <p:spPr bwMode="auto">
          <a:xfrm>
            <a:off x="838200" y="2286000"/>
            <a:ext cx="2057400" cy="1382713"/>
          </a:xfrm>
          <a:prstGeom prst="rect">
            <a:avLst/>
          </a:prstGeom>
          <a:noFill/>
          <a:ln w="9525">
            <a:noFill/>
            <a:miter lim="800000"/>
            <a:headEnd/>
            <a:tailEnd/>
          </a:ln>
        </p:spPr>
      </p:pic>
      <p:sp>
        <p:nvSpPr>
          <p:cNvPr id="38914" name="Rectangle 9"/>
          <p:cNvSpPr>
            <a:spLocks noChangeArrowheads="1"/>
          </p:cNvSpPr>
          <p:nvPr/>
        </p:nvSpPr>
        <p:spPr bwMode="auto">
          <a:xfrm>
            <a:off x="987425" y="5715000"/>
            <a:ext cx="7324725" cy="584200"/>
          </a:xfrm>
          <a:prstGeom prst="rect">
            <a:avLst/>
          </a:prstGeom>
          <a:noFill/>
          <a:ln w="9525">
            <a:noFill/>
            <a:miter lim="800000"/>
            <a:headEnd/>
            <a:tailEnd/>
          </a:ln>
        </p:spPr>
        <p:txBody>
          <a:bodyPr wrap="none">
            <a:spAutoFit/>
          </a:bodyPr>
          <a:lstStyle/>
          <a:p>
            <a:pPr algn="ctr"/>
            <a:r>
              <a:rPr lang="en-US" sz="3200">
                <a:solidFill>
                  <a:schemeClr val="bg1"/>
                </a:solidFill>
                <a:latin typeface="Arial Rounded MT Bold" pitchFamily="34" charset="0"/>
              </a:rPr>
              <a:t>Dr. June Atkinson &amp; Dr. Bill Harrison</a:t>
            </a:r>
          </a:p>
        </p:txBody>
      </p:sp>
      <p:pic>
        <p:nvPicPr>
          <p:cNvPr id="38915" name="Picture 10" descr="NC's Race to the Top">
            <a:hlinkClick r:id="rId4" action="ppaction://hlinkfile"/>
          </p:cNvPr>
          <p:cNvPicPr>
            <a:picLocks noChangeAspect="1" noChangeArrowheads="1"/>
          </p:cNvPicPr>
          <p:nvPr/>
        </p:nvPicPr>
        <p:blipFill>
          <a:blip r:embed="rId5" cstate="print"/>
          <a:srcRect/>
          <a:stretch>
            <a:fillRect/>
          </a:stretch>
        </p:blipFill>
        <p:spPr bwMode="auto">
          <a:xfrm>
            <a:off x="3276600" y="3429000"/>
            <a:ext cx="2514600" cy="1905000"/>
          </a:xfrm>
          <a:prstGeom prst="rect">
            <a:avLst/>
          </a:prstGeom>
          <a:noFill/>
          <a:ln w="9525">
            <a:noFill/>
            <a:miter lim="800000"/>
            <a:headEnd/>
            <a:tailEnd/>
          </a:ln>
        </p:spPr>
      </p:pic>
      <p:pic>
        <p:nvPicPr>
          <p:cNvPr id="38916" name="Picture 3"/>
          <p:cNvPicPr>
            <a:picLocks noChangeAspect="1" noChangeArrowheads="1"/>
          </p:cNvPicPr>
          <p:nvPr/>
        </p:nvPicPr>
        <p:blipFill>
          <a:blip r:embed="rId6" cstate="print"/>
          <a:srcRect/>
          <a:stretch>
            <a:fillRect/>
          </a:stretch>
        </p:blipFill>
        <p:spPr bwMode="auto">
          <a:xfrm>
            <a:off x="6400800" y="4114800"/>
            <a:ext cx="1230313" cy="133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idx="4294967295"/>
          </p:nvPr>
        </p:nvSpPr>
        <p:spPr>
          <a:xfrm>
            <a:off x="381000" y="457200"/>
            <a:ext cx="8229600" cy="914400"/>
          </a:xfrm>
        </p:spPr>
        <p:txBody>
          <a:bodyPr/>
          <a:lstStyle/>
          <a:p>
            <a:pPr eaLnBrk="1" hangingPunct="1"/>
            <a:endParaRPr lang="en-US" sz="4400" dirty="0" smtClean="0">
              <a:solidFill>
                <a:srgbClr val="002060"/>
              </a:solidFill>
              <a:latin typeface="Arial" pitchFamily="34" charset="0"/>
              <a:cs typeface="Arial" pitchFamily="34" charset="0"/>
            </a:endParaRPr>
          </a:p>
        </p:txBody>
      </p:sp>
      <p:sp>
        <p:nvSpPr>
          <p:cNvPr id="40962" name="Rectangle 3"/>
          <p:cNvSpPr>
            <a:spLocks noGrp="1"/>
          </p:cNvSpPr>
          <p:nvPr>
            <p:ph type="body" idx="4294967295"/>
          </p:nvPr>
        </p:nvSpPr>
        <p:spPr>
          <a:xfrm>
            <a:off x="304800" y="1219200"/>
            <a:ext cx="8229600" cy="2514600"/>
          </a:xfrm>
        </p:spPr>
        <p:txBody>
          <a:bodyPr/>
          <a:lstStyle/>
          <a:p>
            <a:pPr algn="ctr" eaLnBrk="1" hangingPunct="1">
              <a:buFont typeface="Arial" pitchFamily="34" charset="0"/>
              <a:buNone/>
            </a:pPr>
            <a:r>
              <a:rPr lang="en-US" i="1" smtClean="0">
                <a:solidFill>
                  <a:srgbClr val="001346"/>
                </a:solidFill>
                <a:latin typeface="Arial" pitchFamily="34" charset="0"/>
                <a:cs typeface="Arial" pitchFamily="34" charset="0"/>
              </a:rPr>
              <a:t>Overview of the Essential Standards:</a:t>
            </a:r>
          </a:p>
          <a:p>
            <a:pPr algn="ctr" eaLnBrk="1" hangingPunct="1">
              <a:buFont typeface="Arial" pitchFamily="34" charset="0"/>
              <a:buNone/>
            </a:pPr>
            <a:r>
              <a:rPr lang="en-US" i="1" smtClean="0">
                <a:solidFill>
                  <a:srgbClr val="001346"/>
                </a:solidFill>
                <a:latin typeface="Arial" pitchFamily="34" charset="0"/>
                <a:cs typeface="Arial" pitchFamily="34" charset="0"/>
              </a:rPr>
              <a:t>New, Better, Different</a:t>
            </a:r>
          </a:p>
        </p:txBody>
      </p:sp>
      <p:pic>
        <p:nvPicPr>
          <p:cNvPr id="40963" name="Picture 5" descr="MP900179766[1]"/>
          <p:cNvPicPr>
            <a:picLocks noChangeAspect="1" noChangeArrowheads="1"/>
          </p:cNvPicPr>
          <p:nvPr/>
        </p:nvPicPr>
        <p:blipFill>
          <a:blip r:embed="rId3" cstate="print"/>
          <a:srcRect/>
          <a:stretch>
            <a:fillRect/>
          </a:stretch>
        </p:blipFill>
        <p:spPr bwMode="auto">
          <a:xfrm>
            <a:off x="762000" y="2362200"/>
            <a:ext cx="8039100" cy="364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Notable Quotes</a:t>
            </a:r>
            <a:br>
              <a:rPr lang="en-US" dirty="0" smtClean="0"/>
            </a:br>
            <a:endParaRPr lang="en-US" dirty="0"/>
          </a:p>
        </p:txBody>
      </p:sp>
      <p:sp>
        <p:nvSpPr>
          <p:cNvPr id="3" name="Content Placeholder 2"/>
          <p:cNvSpPr>
            <a:spLocks noGrp="1"/>
          </p:cNvSpPr>
          <p:nvPr>
            <p:ph idx="1"/>
          </p:nvPr>
        </p:nvSpPr>
        <p:spPr/>
        <p:txBody>
          <a:bodyPr/>
          <a:lstStyle/>
          <a:p>
            <a:r>
              <a:rPr lang="en-US" dirty="0" smtClean="0"/>
              <a:t>At your table, unscramble the letters to create a notable quote.</a:t>
            </a:r>
            <a:endParaRPr lang="en-US" dirty="0"/>
          </a:p>
        </p:txBody>
      </p:sp>
      <p:sp>
        <p:nvSpPr>
          <p:cNvPr id="5" name="Slide Number Placeholder 4"/>
          <p:cNvSpPr>
            <a:spLocks noGrp="1"/>
          </p:cNvSpPr>
          <p:nvPr>
            <p:ph type="sldNum" sz="quarter" idx="10"/>
          </p:nvPr>
        </p:nvSpPr>
        <p:spPr/>
        <p:txBody>
          <a:bodyPr/>
          <a:lstStyle/>
          <a:p>
            <a:pPr>
              <a:defRPr/>
            </a:pPr>
            <a:fld id="{8A929655-5862-489B-B160-B024161EA983}" type="slidenum">
              <a:rPr lang="en-US" smtClean="0"/>
              <a:pPr>
                <a:defRPr/>
              </a:pPr>
              <a:t>5</a:t>
            </a:fld>
            <a:endParaRPr lang="en-US">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1219200" y="228600"/>
            <a:ext cx="7010400" cy="914400"/>
          </a:xfrm>
        </p:spPr>
        <p:txBody>
          <a:bodyPr/>
          <a:lstStyle/>
          <a:p>
            <a:pPr eaLnBrk="1" hangingPunct="1"/>
            <a:r>
              <a:rPr lang="en-US" sz="3600" b="0" smtClean="0">
                <a:solidFill>
                  <a:srgbClr val="002060"/>
                </a:solidFill>
                <a:latin typeface="Arial" pitchFamily="34" charset="0"/>
                <a:cs typeface="Arial" pitchFamily="34" charset="0"/>
              </a:rPr>
              <a:t>How were the strands chosen?</a:t>
            </a:r>
          </a:p>
        </p:txBody>
      </p:sp>
      <p:sp>
        <p:nvSpPr>
          <p:cNvPr id="45058" name="TextBox 4"/>
          <p:cNvSpPr txBox="1">
            <a:spLocks noChangeArrowheads="1"/>
          </p:cNvSpPr>
          <p:nvPr/>
        </p:nvSpPr>
        <p:spPr bwMode="auto">
          <a:xfrm>
            <a:off x="304800" y="990600"/>
            <a:ext cx="9296400" cy="6894513"/>
          </a:xfrm>
          <a:prstGeom prst="rect">
            <a:avLst/>
          </a:prstGeom>
          <a:noFill/>
          <a:ln w="9525">
            <a:noFill/>
            <a:miter lim="800000"/>
            <a:headEnd/>
            <a:tailEnd/>
          </a:ln>
        </p:spPr>
        <p:txBody>
          <a:bodyPr>
            <a:spAutoFit/>
          </a:bodyPr>
          <a:lstStyle/>
          <a:p>
            <a:pPr algn="ctr"/>
            <a:r>
              <a:rPr lang="en-US" sz="3200">
                <a:solidFill>
                  <a:srgbClr val="002060"/>
                </a:solidFill>
                <a:cs typeface="Arial" pitchFamily="34" charset="0"/>
              </a:rPr>
              <a:t>                NSTA Science Anchors </a:t>
            </a:r>
          </a:p>
          <a:p>
            <a:pPr algn="ctr"/>
            <a:r>
              <a:rPr lang="en-US" sz="3200">
                <a:solidFill>
                  <a:srgbClr val="002060"/>
                </a:solidFill>
                <a:cs typeface="Arial" pitchFamily="34" charset="0"/>
              </a:rPr>
              <a:t>            “A Vision for Clear, Coherent, and     </a:t>
            </a:r>
          </a:p>
          <a:p>
            <a:pPr algn="ctr"/>
            <a:r>
              <a:rPr lang="en-US" sz="3200">
                <a:solidFill>
                  <a:srgbClr val="002060"/>
                </a:solidFill>
                <a:cs typeface="Arial" pitchFamily="34" charset="0"/>
              </a:rPr>
              <a:t>               Manageable Science Standards”</a:t>
            </a:r>
          </a:p>
          <a:p>
            <a:pPr algn="ctr"/>
            <a:endParaRPr lang="en-US" sz="3200">
              <a:solidFill>
                <a:srgbClr val="002060"/>
              </a:solidFill>
              <a:cs typeface="Arial" pitchFamily="34" charset="0"/>
            </a:endParaRPr>
          </a:p>
          <a:p>
            <a:pPr algn="ctr"/>
            <a:endParaRPr lang="en-US" sz="3200">
              <a:solidFill>
                <a:srgbClr val="002060"/>
              </a:solidFill>
              <a:cs typeface="Arial" pitchFamily="34" charset="0"/>
            </a:endParaRPr>
          </a:p>
          <a:p>
            <a:pPr algn="ctr"/>
            <a:endParaRPr lang="en-US" sz="3200">
              <a:solidFill>
                <a:srgbClr val="002060"/>
              </a:solidFill>
              <a:cs typeface="Arial" pitchFamily="34" charset="0"/>
            </a:endParaRPr>
          </a:p>
          <a:p>
            <a:r>
              <a:rPr lang="en-US" sz="3200">
                <a:solidFill>
                  <a:srgbClr val="002060"/>
                </a:solidFill>
                <a:cs typeface="Arial" pitchFamily="34" charset="0"/>
              </a:rPr>
              <a:t>The project has since aligned efforts to the development of the Next Generation of Science Standards under the direction of Achieve. </a:t>
            </a:r>
          </a:p>
          <a:p>
            <a:pPr algn="just"/>
            <a:endParaRPr lang="en-US" sz="3200">
              <a:solidFill>
                <a:srgbClr val="002060"/>
              </a:solidFill>
              <a:cs typeface="Arial" pitchFamily="34" charset="0"/>
            </a:endParaRPr>
          </a:p>
          <a:p>
            <a:pPr algn="ctr"/>
            <a:endParaRPr lang="en-US" sz="3200">
              <a:solidFill>
                <a:srgbClr val="002060"/>
              </a:solidFill>
              <a:cs typeface="Arial" pitchFamily="34" charset="0"/>
            </a:endParaRPr>
          </a:p>
          <a:p>
            <a:pPr algn="ctr"/>
            <a:endParaRPr lang="en-US" sz="2400" b="1">
              <a:solidFill>
                <a:srgbClr val="002060"/>
              </a:solidFill>
              <a:cs typeface="Arial" pitchFamily="34" charset="0"/>
            </a:endParaRPr>
          </a:p>
          <a:p>
            <a:pPr algn="just"/>
            <a:endParaRPr lang="en-US" sz="2400">
              <a:solidFill>
                <a:schemeClr val="bg1"/>
              </a:solidFill>
            </a:endParaRPr>
          </a:p>
          <a:p>
            <a:pPr algn="just"/>
            <a:r>
              <a:rPr lang="en-US" sz="2400" b="1">
                <a:solidFill>
                  <a:schemeClr val="bg1"/>
                </a:solidFill>
              </a:rPr>
              <a:t> </a:t>
            </a:r>
            <a:endParaRPr lang="en-US" sz="2400">
              <a:solidFill>
                <a:schemeClr val="bg1"/>
              </a:solidFill>
            </a:endParaRPr>
          </a:p>
          <a:p>
            <a:pPr algn="just"/>
            <a:endParaRPr lang="en-US"/>
          </a:p>
        </p:txBody>
      </p:sp>
      <p:pic>
        <p:nvPicPr>
          <p:cNvPr id="45059" name="Picture 2" descr="Anchors Cube.png"/>
          <p:cNvPicPr>
            <a:picLocks noChangeAspect="1"/>
          </p:cNvPicPr>
          <p:nvPr/>
        </p:nvPicPr>
        <p:blipFill>
          <a:blip r:embed="rId3" cstate="print"/>
          <a:srcRect/>
          <a:stretch>
            <a:fillRect/>
          </a:stretch>
        </p:blipFill>
        <p:spPr bwMode="auto">
          <a:xfrm rot="-392013">
            <a:off x="573088" y="1460500"/>
            <a:ext cx="1676400" cy="212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2"/>
          <p:cNvSpPr>
            <a:spLocks noGrp="1"/>
          </p:cNvSpPr>
          <p:nvPr>
            <p:ph type="title"/>
          </p:nvPr>
        </p:nvSpPr>
        <p:spPr/>
        <p:txBody>
          <a:bodyPr/>
          <a:lstStyle/>
          <a:p>
            <a:r>
              <a:rPr lang="en-US" smtClean="0">
                <a:latin typeface="Arial" pitchFamily="34" charset="0"/>
                <a:cs typeface="Arial" pitchFamily="34" charset="0"/>
              </a:rPr>
              <a:t>Revised Bloom’s Taxonomy</a:t>
            </a:r>
          </a:p>
        </p:txBody>
      </p:sp>
      <p:sp>
        <p:nvSpPr>
          <p:cNvPr id="47106" name="Content Placeholder 3"/>
          <p:cNvSpPr>
            <a:spLocks noGrp="1"/>
          </p:cNvSpPr>
          <p:nvPr>
            <p:ph sz="half" idx="1"/>
          </p:nvPr>
        </p:nvSpPr>
        <p:spPr>
          <a:xfrm>
            <a:off x="457200" y="1143000"/>
            <a:ext cx="4495800" cy="4953000"/>
          </a:xfrm>
        </p:spPr>
        <p:txBody>
          <a:bodyPr/>
          <a:lstStyle/>
          <a:p>
            <a:r>
              <a:rPr lang="en-US" smtClean="0">
                <a:latin typeface="Arial" pitchFamily="34" charset="0"/>
                <a:cs typeface="Arial" pitchFamily="34" charset="0"/>
              </a:rPr>
              <a:t>Provides the framework used for all NC Science Essential Standards</a:t>
            </a:r>
          </a:p>
          <a:p>
            <a:r>
              <a:rPr lang="en-US" smtClean="0">
                <a:latin typeface="Arial" pitchFamily="34" charset="0"/>
                <a:cs typeface="Arial" pitchFamily="34" charset="0"/>
              </a:rPr>
              <a:t>Common language used for all curriculum areas</a:t>
            </a:r>
          </a:p>
          <a:p>
            <a:r>
              <a:rPr lang="en-US" smtClean="0">
                <a:latin typeface="Arial" pitchFamily="34" charset="0"/>
                <a:cs typeface="Arial" pitchFamily="34" charset="0"/>
              </a:rPr>
              <a:t>Two-Dimensional Taxonomy:  Cognitive Process and Knowledge Dimension </a:t>
            </a:r>
          </a:p>
        </p:txBody>
      </p:sp>
      <p:pic>
        <p:nvPicPr>
          <p:cNvPr id="47107" name="Picture 5" descr="9780801319037">
            <a:hlinkClick r:id="rId3"/>
          </p:cNvPr>
          <p:cNvPicPr>
            <a:picLocks noChangeAspect="1" noChangeArrowheads="1"/>
          </p:cNvPicPr>
          <p:nvPr/>
        </p:nvPicPr>
        <p:blipFill>
          <a:blip r:embed="rId4" cstate="print"/>
          <a:srcRect/>
          <a:stretch>
            <a:fillRect/>
          </a:stretch>
        </p:blipFill>
        <p:spPr bwMode="auto">
          <a:xfrm>
            <a:off x="5181600" y="1371600"/>
            <a:ext cx="3276600" cy="436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762000" y="381000"/>
            <a:ext cx="7772400" cy="1524000"/>
          </a:xfrm>
        </p:spPr>
        <p:txBody>
          <a:bodyPr/>
          <a:lstStyle/>
          <a:p>
            <a:pPr eaLnBrk="1" hangingPunct="1"/>
            <a:r>
              <a:rPr lang="en-US" smtClean="0">
                <a:solidFill>
                  <a:srgbClr val="002060"/>
                </a:solidFill>
                <a:latin typeface="Arial" pitchFamily="34" charset="0"/>
                <a:cs typeface="Arial" pitchFamily="34" charset="0"/>
              </a:rPr>
              <a:t>Clarifying Common Core &amp; Science</a:t>
            </a:r>
          </a:p>
        </p:txBody>
      </p:sp>
      <p:sp>
        <p:nvSpPr>
          <p:cNvPr id="51202" name="Content Placeholder 2"/>
          <p:cNvSpPr>
            <a:spLocks noGrp="1"/>
          </p:cNvSpPr>
          <p:nvPr>
            <p:ph idx="1"/>
          </p:nvPr>
        </p:nvSpPr>
        <p:spPr>
          <a:xfrm>
            <a:off x="228600" y="1905000"/>
            <a:ext cx="8686800" cy="3505200"/>
          </a:xfrm>
        </p:spPr>
        <p:txBody>
          <a:bodyPr/>
          <a:lstStyle/>
          <a:p>
            <a:pPr eaLnBrk="1" hangingPunct="1">
              <a:lnSpc>
                <a:spcPct val="90000"/>
              </a:lnSpc>
            </a:pPr>
            <a:r>
              <a:rPr lang="en-US" smtClean="0">
                <a:solidFill>
                  <a:srgbClr val="002060"/>
                </a:solidFill>
                <a:latin typeface="Arial" pitchFamily="34" charset="0"/>
                <a:cs typeface="Arial" pitchFamily="34" charset="0"/>
              </a:rPr>
              <a:t>No COMMON CORE Standards for SCIENCE  </a:t>
            </a:r>
            <a:r>
              <a:rPr lang="en-US" i="1" smtClean="0">
                <a:solidFill>
                  <a:srgbClr val="002060"/>
                </a:solidFill>
                <a:latin typeface="Arial" pitchFamily="34" charset="0"/>
                <a:cs typeface="Arial" pitchFamily="34" charset="0"/>
              </a:rPr>
              <a:t>ONLY </a:t>
            </a:r>
            <a:r>
              <a:rPr lang="en-US" smtClean="0">
                <a:solidFill>
                  <a:srgbClr val="002060"/>
                </a:solidFill>
                <a:latin typeface="Arial" pitchFamily="34" charset="0"/>
                <a:cs typeface="Arial" pitchFamily="34" charset="0"/>
              </a:rPr>
              <a:t>Math and ELA</a:t>
            </a:r>
          </a:p>
          <a:p>
            <a:pPr lvl="1" eaLnBrk="1" hangingPunct="1">
              <a:lnSpc>
                <a:spcPct val="90000"/>
              </a:lnSpc>
            </a:pPr>
            <a:r>
              <a:rPr lang="en-US" sz="3200" smtClean="0">
                <a:solidFill>
                  <a:srgbClr val="002060"/>
                </a:solidFill>
                <a:latin typeface="Arial" pitchFamily="34" charset="0"/>
                <a:cs typeface="Arial" pitchFamily="34" charset="0"/>
              </a:rPr>
              <a:t>ELA Common Core addresses LITERACY for Science.</a:t>
            </a:r>
          </a:p>
          <a:p>
            <a:pPr lvl="1" eaLnBrk="1" hangingPunct="1">
              <a:lnSpc>
                <a:spcPct val="90000"/>
              </a:lnSpc>
            </a:pPr>
            <a:r>
              <a:rPr lang="en-US" sz="3200" smtClean="0">
                <a:solidFill>
                  <a:srgbClr val="002060"/>
                </a:solidFill>
                <a:latin typeface="Arial" pitchFamily="34" charset="0"/>
                <a:cs typeface="Arial" pitchFamily="34" charset="0"/>
              </a:rPr>
              <a:t>LEA’s will self-select how Science Literacy standards from the Common Core will be addressed by teachers</a:t>
            </a:r>
          </a:p>
        </p:txBody>
      </p:sp>
      <p:pic>
        <p:nvPicPr>
          <p:cNvPr id="51203" name="Picture 7" descr="common-core-standards-logo">
            <a:hlinkClick r:id="rId3"/>
          </p:cNvPr>
          <p:cNvPicPr>
            <a:picLocks noChangeAspect="1" noChangeArrowheads="1"/>
          </p:cNvPicPr>
          <p:nvPr/>
        </p:nvPicPr>
        <p:blipFill>
          <a:blip r:embed="rId4" cstate="print"/>
          <a:srcRect/>
          <a:stretch>
            <a:fillRect/>
          </a:stretch>
        </p:blipFill>
        <p:spPr bwMode="auto">
          <a:xfrm>
            <a:off x="5410200" y="5105400"/>
            <a:ext cx="3048000" cy="922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0" y="304800"/>
            <a:ext cx="8839200" cy="1295400"/>
          </a:xfrm>
        </p:spPr>
        <p:txBody>
          <a:bodyPr>
            <a:normAutofit fontScale="90000"/>
          </a:bodyPr>
          <a:lstStyle/>
          <a:p>
            <a:pPr eaLnBrk="1" hangingPunct="1">
              <a:defRPr/>
            </a:pPr>
            <a:r>
              <a:rPr lang="en-US" sz="3600" b="0" dirty="0"/>
              <a:t>Why do we need to do things differently</a:t>
            </a:r>
            <a:r>
              <a:rPr lang="en-US" sz="3600" b="0" dirty="0" smtClean="0"/>
              <a:t>?</a:t>
            </a:r>
            <a:br>
              <a:rPr lang="en-US" sz="3600" b="0" dirty="0" smtClean="0"/>
            </a:br>
            <a:r>
              <a:rPr lang="en-US" sz="2400" b="0" dirty="0" smtClean="0"/>
              <a:t>For Example…</a:t>
            </a:r>
            <a:r>
              <a:rPr lang="en-US" sz="3600" dirty="0" smtClean="0"/>
              <a:t/>
            </a:r>
            <a:br>
              <a:rPr lang="en-US" sz="3600" dirty="0" smtClean="0"/>
            </a:br>
            <a:r>
              <a:rPr lang="en-US" sz="3600" dirty="0" smtClean="0"/>
              <a:t>	</a:t>
            </a:r>
            <a:endParaRPr lang="en-US" sz="3200" i="1" dirty="0"/>
          </a:p>
        </p:txBody>
      </p:sp>
      <p:pic>
        <p:nvPicPr>
          <p:cNvPr id="57346" name="Picture 8" descr="The Maple Seed [image]"/>
          <p:cNvPicPr>
            <a:picLocks noChangeAspect="1" noChangeArrowheads="1"/>
          </p:cNvPicPr>
          <p:nvPr/>
        </p:nvPicPr>
        <p:blipFill>
          <a:blip r:embed="rId3" cstate="print"/>
          <a:srcRect/>
          <a:stretch>
            <a:fillRect/>
          </a:stretch>
        </p:blipFill>
        <p:spPr bwMode="auto">
          <a:xfrm>
            <a:off x="1143000" y="990600"/>
            <a:ext cx="1009650" cy="763588"/>
          </a:xfrm>
          <a:prstGeom prst="rect">
            <a:avLst/>
          </a:prstGeom>
          <a:noFill/>
          <a:ln w="9525">
            <a:noFill/>
            <a:miter lim="800000"/>
            <a:headEnd/>
            <a:tailEnd/>
          </a:ln>
        </p:spPr>
      </p:pic>
      <p:sp>
        <p:nvSpPr>
          <p:cNvPr id="57347" name="TextBox 5"/>
          <p:cNvSpPr txBox="1">
            <a:spLocks noChangeArrowheads="1"/>
          </p:cNvSpPr>
          <p:nvPr/>
        </p:nvSpPr>
        <p:spPr bwMode="auto">
          <a:xfrm>
            <a:off x="2209800" y="1219200"/>
            <a:ext cx="3505200" cy="523875"/>
          </a:xfrm>
          <a:prstGeom prst="rect">
            <a:avLst/>
          </a:prstGeom>
          <a:noFill/>
          <a:ln w="9525">
            <a:noFill/>
            <a:miter lim="800000"/>
            <a:headEnd/>
            <a:tailEnd/>
          </a:ln>
        </p:spPr>
        <p:txBody>
          <a:bodyPr>
            <a:spAutoFit/>
          </a:bodyPr>
          <a:lstStyle/>
          <a:p>
            <a:r>
              <a:rPr lang="en-US" sz="2800" b="1">
                <a:solidFill>
                  <a:srgbClr val="002060"/>
                </a:solidFill>
              </a:rPr>
              <a:t>Consider a seed…</a:t>
            </a:r>
          </a:p>
        </p:txBody>
      </p:sp>
      <p:pic>
        <p:nvPicPr>
          <p:cNvPr id="57348" name="Picture 4"/>
          <p:cNvPicPr>
            <a:picLocks noChangeAspect="1" noChangeArrowheads="1"/>
          </p:cNvPicPr>
          <p:nvPr/>
        </p:nvPicPr>
        <p:blipFill>
          <a:blip r:embed="rId4" cstate="print"/>
          <a:srcRect/>
          <a:stretch>
            <a:fillRect/>
          </a:stretch>
        </p:blipFill>
        <p:spPr bwMode="auto">
          <a:xfrm>
            <a:off x="6553200" y="990600"/>
            <a:ext cx="2362200" cy="3352800"/>
          </a:xfrm>
          <a:prstGeom prst="rect">
            <a:avLst/>
          </a:prstGeom>
          <a:noFill/>
          <a:ln w="9525">
            <a:noFill/>
            <a:miter lim="800000"/>
            <a:headEnd/>
            <a:tailEnd/>
          </a:ln>
        </p:spPr>
      </p:pic>
      <p:sp>
        <p:nvSpPr>
          <p:cNvPr id="57349" name="TextBox 7"/>
          <p:cNvSpPr txBox="1">
            <a:spLocks noChangeArrowheads="1"/>
          </p:cNvSpPr>
          <p:nvPr/>
        </p:nvSpPr>
        <p:spPr bwMode="auto">
          <a:xfrm>
            <a:off x="4648200" y="1600200"/>
            <a:ext cx="3048000" cy="523875"/>
          </a:xfrm>
          <a:prstGeom prst="rect">
            <a:avLst/>
          </a:prstGeom>
          <a:noFill/>
          <a:ln w="9525">
            <a:noFill/>
            <a:miter lim="800000"/>
            <a:headEnd/>
            <a:tailEnd/>
          </a:ln>
        </p:spPr>
        <p:txBody>
          <a:bodyPr>
            <a:spAutoFit/>
          </a:bodyPr>
          <a:lstStyle/>
          <a:p>
            <a:r>
              <a:rPr lang="en-US" sz="2800" b="1">
                <a:solidFill>
                  <a:srgbClr val="002060"/>
                </a:solidFill>
              </a:rPr>
              <a:t>and a Tree</a:t>
            </a:r>
          </a:p>
        </p:txBody>
      </p:sp>
      <p:sp>
        <p:nvSpPr>
          <p:cNvPr id="57350" name="TextBox 8"/>
          <p:cNvSpPr txBox="1">
            <a:spLocks noChangeArrowheads="1"/>
          </p:cNvSpPr>
          <p:nvPr/>
        </p:nvSpPr>
        <p:spPr bwMode="auto">
          <a:xfrm>
            <a:off x="0" y="2057400"/>
            <a:ext cx="7848600" cy="3816350"/>
          </a:xfrm>
          <a:prstGeom prst="rect">
            <a:avLst/>
          </a:prstGeom>
          <a:noFill/>
          <a:ln w="9525">
            <a:noFill/>
            <a:miter lim="800000"/>
            <a:headEnd/>
            <a:tailEnd/>
          </a:ln>
        </p:spPr>
        <p:txBody>
          <a:bodyPr>
            <a:spAutoFit/>
          </a:bodyPr>
          <a:lstStyle/>
          <a:p>
            <a:pPr>
              <a:buFont typeface="Arial" pitchFamily="34" charset="0"/>
              <a:buChar char="•"/>
            </a:pPr>
            <a:r>
              <a:rPr lang="en-US" sz="2800">
                <a:solidFill>
                  <a:srgbClr val="002060"/>
                </a:solidFill>
                <a:cs typeface="Arial" pitchFamily="34" charset="0"/>
              </a:rPr>
              <a:t>Under the right conditions, a maple </a:t>
            </a:r>
          </a:p>
          <a:p>
            <a:r>
              <a:rPr lang="en-US" sz="2800">
                <a:solidFill>
                  <a:srgbClr val="002060"/>
                </a:solidFill>
                <a:cs typeface="Arial" pitchFamily="34" charset="0"/>
              </a:rPr>
              <a:t>  seed can grow into a maple tree </a:t>
            </a:r>
            <a:endParaRPr lang="en-US" sz="1600">
              <a:solidFill>
                <a:srgbClr val="002060"/>
              </a:solidFill>
              <a:cs typeface="Arial" pitchFamily="34" charset="0"/>
            </a:endParaRPr>
          </a:p>
          <a:p>
            <a:endParaRPr lang="en-US" sz="2800">
              <a:solidFill>
                <a:srgbClr val="002060"/>
              </a:solidFill>
              <a:cs typeface="Arial" pitchFamily="34" charset="0"/>
            </a:endParaRPr>
          </a:p>
          <a:p>
            <a:pPr>
              <a:buFont typeface="Arial" pitchFamily="34" charset="0"/>
              <a:buChar char="•"/>
            </a:pPr>
            <a:r>
              <a:rPr lang="en-US" sz="2800">
                <a:solidFill>
                  <a:srgbClr val="002060"/>
                </a:solidFill>
                <a:cs typeface="Arial" pitchFamily="34" charset="0"/>
              </a:rPr>
              <a:t>But a maple tree is much bigger and</a:t>
            </a:r>
          </a:p>
          <a:p>
            <a:r>
              <a:rPr lang="en-US" sz="2800">
                <a:solidFill>
                  <a:srgbClr val="002060"/>
                </a:solidFill>
                <a:cs typeface="Arial" pitchFamily="34" charset="0"/>
              </a:rPr>
              <a:t> more massive than a maple seed.</a:t>
            </a:r>
          </a:p>
          <a:p>
            <a:endParaRPr lang="en-US" sz="2800">
              <a:solidFill>
                <a:srgbClr val="002060"/>
              </a:solidFill>
              <a:cs typeface="Arial" pitchFamily="34" charset="0"/>
            </a:endParaRPr>
          </a:p>
          <a:p>
            <a:pPr>
              <a:buFont typeface="Arial" pitchFamily="34" charset="0"/>
              <a:buChar char="•"/>
            </a:pPr>
            <a:r>
              <a:rPr lang="en-US" sz="2800">
                <a:solidFill>
                  <a:srgbClr val="002060"/>
                </a:solidFill>
                <a:cs typeface="Arial" pitchFamily="34" charset="0"/>
              </a:rPr>
              <a:t>Where  does all of the extra material a maple    tree has come from?</a:t>
            </a:r>
          </a:p>
          <a:p>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10225</TotalTime>
  <Words>1684</Words>
  <Application>Microsoft Office PowerPoint</Application>
  <PresentationFormat>On-screen Show (4:3)</PresentationFormat>
  <Paragraphs>172</Paragraphs>
  <Slides>20</Slides>
  <Notes>20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20</vt:i4>
      </vt:variant>
    </vt:vector>
  </HeadingPairs>
  <TitlesOfParts>
    <vt:vector size="24" baseType="lpstr">
      <vt:lpstr>Office Theme</vt:lpstr>
      <vt:lpstr>Custom Design</vt:lpstr>
      <vt:lpstr>1_Custom Design</vt:lpstr>
      <vt:lpstr>Acrobat Document</vt:lpstr>
      <vt:lpstr> 2009 NC Science Essential Standards</vt:lpstr>
      <vt:lpstr>Session Objectives:</vt:lpstr>
      <vt:lpstr>Slide 3</vt:lpstr>
      <vt:lpstr>Slide 4</vt:lpstr>
      <vt:lpstr>Notable Quotes </vt:lpstr>
      <vt:lpstr>How were the strands chosen?</vt:lpstr>
      <vt:lpstr>Revised Bloom’s Taxonomy</vt:lpstr>
      <vt:lpstr>Clarifying Common Core &amp; Science</vt:lpstr>
      <vt:lpstr>Why do we need to do things differently? For Example…  </vt:lpstr>
      <vt:lpstr>Videos</vt:lpstr>
      <vt:lpstr> </vt:lpstr>
      <vt:lpstr>Building A Map</vt:lpstr>
      <vt:lpstr>Building A Map</vt:lpstr>
      <vt:lpstr>Building A Map</vt:lpstr>
      <vt:lpstr>Building A Map</vt:lpstr>
      <vt:lpstr>Crosswalks</vt:lpstr>
      <vt:lpstr>Unpacked content</vt:lpstr>
      <vt:lpstr>Assessment Prototypes</vt:lpstr>
      <vt:lpstr>Quick Write: Make a quick list of 3 ideas shared today and share how each will impact your transition plans.</vt:lpstr>
      <vt:lpstr>Message…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 USER</cp:lastModifiedBy>
  <cp:revision>672</cp:revision>
  <cp:lastPrinted>2011-01-21T14:46:16Z</cp:lastPrinted>
  <dcterms:created xsi:type="dcterms:W3CDTF">2011-01-27T02:28:44Z</dcterms:created>
  <dcterms:modified xsi:type="dcterms:W3CDTF">2012-02-13T13:45:49Z</dcterms:modified>
</cp:coreProperties>
</file>